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76" r:id="rId3"/>
    <p:sldId id="277" r:id="rId4"/>
    <p:sldId id="278" r:id="rId5"/>
    <p:sldId id="279" r:id="rId6"/>
    <p:sldId id="258" r:id="rId7"/>
    <p:sldId id="259" r:id="rId8"/>
    <p:sldId id="265" r:id="rId9"/>
    <p:sldId id="282" r:id="rId10"/>
    <p:sldId id="281" r:id="rId11"/>
    <p:sldId id="266" r:id="rId12"/>
    <p:sldId id="288" r:id="rId13"/>
    <p:sldId id="274" r:id="rId14"/>
    <p:sldId id="289" r:id="rId15"/>
    <p:sldId id="275" r:id="rId16"/>
    <p:sldId id="283" r:id="rId17"/>
    <p:sldId id="284" r:id="rId18"/>
    <p:sldId id="285" r:id="rId19"/>
    <p:sldId id="286"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388" autoAdjust="0"/>
    <p:restoredTop sz="94660"/>
  </p:normalViewPr>
  <p:slideViewPr>
    <p:cSldViewPr snapToGrid="0">
      <p:cViewPr varScale="1">
        <p:scale>
          <a:sx n="114" d="100"/>
          <a:sy n="114" d="100"/>
        </p:scale>
        <p:origin x="2076"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72A0DF0-B50D-4FDB-8D44-DABFB895E897}" type="datetimeFigureOut">
              <a:rPr lang="en-US" smtClean="0"/>
              <a:t>7/10/2022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9F49B27-3A2D-44A3-9A72-44447661230E}" type="slidenum">
              <a:rPr lang="en-US" smtClean="0"/>
              <a:t>‹#›</a:t>
            </a:fld>
            <a:endParaRPr lang="en-US"/>
          </a:p>
        </p:txBody>
      </p:sp>
    </p:spTree>
    <p:extLst>
      <p:ext uri="{BB962C8B-B14F-4D97-AF65-F5344CB8AC3E}">
        <p14:creationId xmlns:p14="http://schemas.microsoft.com/office/powerpoint/2010/main" val="19076710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72A0DF0-B50D-4FDB-8D44-DABFB895E897}" type="datetimeFigureOut">
              <a:rPr lang="en-US" smtClean="0"/>
              <a:t>7/10/2022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9F49B27-3A2D-44A3-9A72-44447661230E}" type="slidenum">
              <a:rPr lang="en-US" smtClean="0"/>
              <a:t>‹#›</a:t>
            </a:fld>
            <a:endParaRPr lang="en-US"/>
          </a:p>
        </p:txBody>
      </p:sp>
    </p:spTree>
    <p:extLst>
      <p:ext uri="{BB962C8B-B14F-4D97-AF65-F5344CB8AC3E}">
        <p14:creationId xmlns:p14="http://schemas.microsoft.com/office/powerpoint/2010/main" val="27586579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72A0DF0-B50D-4FDB-8D44-DABFB895E897}" type="datetimeFigureOut">
              <a:rPr lang="en-US" smtClean="0"/>
              <a:t>7/10/2022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9F49B27-3A2D-44A3-9A72-44447661230E}" type="slidenum">
              <a:rPr lang="en-US" smtClean="0"/>
              <a:t>‹#›</a:t>
            </a:fld>
            <a:endParaRPr lang="en-US"/>
          </a:p>
        </p:txBody>
      </p:sp>
    </p:spTree>
    <p:extLst>
      <p:ext uri="{BB962C8B-B14F-4D97-AF65-F5344CB8AC3E}">
        <p14:creationId xmlns:p14="http://schemas.microsoft.com/office/powerpoint/2010/main" val="20648098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72A0DF0-B50D-4FDB-8D44-DABFB895E897}" type="datetimeFigureOut">
              <a:rPr lang="en-US" smtClean="0"/>
              <a:t>7/10/2022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9F49B27-3A2D-44A3-9A72-44447661230E}" type="slidenum">
              <a:rPr lang="en-US" smtClean="0"/>
              <a:t>‹#›</a:t>
            </a:fld>
            <a:endParaRPr lang="en-US"/>
          </a:p>
        </p:txBody>
      </p:sp>
    </p:spTree>
    <p:extLst>
      <p:ext uri="{BB962C8B-B14F-4D97-AF65-F5344CB8AC3E}">
        <p14:creationId xmlns:p14="http://schemas.microsoft.com/office/powerpoint/2010/main" val="38480132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72A0DF0-B50D-4FDB-8D44-DABFB895E897}" type="datetimeFigureOut">
              <a:rPr lang="en-US" smtClean="0"/>
              <a:t>7/10/2022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9F49B27-3A2D-44A3-9A72-44447661230E}" type="slidenum">
              <a:rPr lang="en-US" smtClean="0"/>
              <a:t>‹#›</a:t>
            </a:fld>
            <a:endParaRPr lang="en-US"/>
          </a:p>
        </p:txBody>
      </p:sp>
    </p:spTree>
    <p:extLst>
      <p:ext uri="{BB962C8B-B14F-4D97-AF65-F5344CB8AC3E}">
        <p14:creationId xmlns:p14="http://schemas.microsoft.com/office/powerpoint/2010/main" val="35424792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72A0DF0-B50D-4FDB-8D44-DABFB895E897}" type="datetimeFigureOut">
              <a:rPr lang="en-US" smtClean="0"/>
              <a:t>7/10/2022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9F49B27-3A2D-44A3-9A72-44447661230E}" type="slidenum">
              <a:rPr lang="en-US" smtClean="0"/>
              <a:t>‹#›</a:t>
            </a:fld>
            <a:endParaRPr lang="en-US"/>
          </a:p>
        </p:txBody>
      </p:sp>
    </p:spTree>
    <p:extLst>
      <p:ext uri="{BB962C8B-B14F-4D97-AF65-F5344CB8AC3E}">
        <p14:creationId xmlns:p14="http://schemas.microsoft.com/office/powerpoint/2010/main" val="15998095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72A0DF0-B50D-4FDB-8D44-DABFB895E897}" type="datetimeFigureOut">
              <a:rPr lang="en-US" smtClean="0"/>
              <a:t>7/10/2022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9F49B27-3A2D-44A3-9A72-44447661230E}" type="slidenum">
              <a:rPr lang="en-US" smtClean="0"/>
              <a:t>‹#›</a:t>
            </a:fld>
            <a:endParaRPr lang="en-US"/>
          </a:p>
        </p:txBody>
      </p:sp>
    </p:spTree>
    <p:extLst>
      <p:ext uri="{BB962C8B-B14F-4D97-AF65-F5344CB8AC3E}">
        <p14:creationId xmlns:p14="http://schemas.microsoft.com/office/powerpoint/2010/main" val="7316623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72A0DF0-B50D-4FDB-8D44-DABFB895E897}" type="datetimeFigureOut">
              <a:rPr lang="en-US" smtClean="0"/>
              <a:t>7/10/2022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9F49B27-3A2D-44A3-9A72-44447661230E}" type="slidenum">
              <a:rPr lang="en-US" smtClean="0"/>
              <a:t>‹#›</a:t>
            </a:fld>
            <a:endParaRPr lang="en-US"/>
          </a:p>
        </p:txBody>
      </p:sp>
    </p:spTree>
    <p:extLst>
      <p:ext uri="{BB962C8B-B14F-4D97-AF65-F5344CB8AC3E}">
        <p14:creationId xmlns:p14="http://schemas.microsoft.com/office/powerpoint/2010/main" val="20882359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72A0DF0-B50D-4FDB-8D44-DABFB895E897}" type="datetimeFigureOut">
              <a:rPr lang="en-US" smtClean="0"/>
              <a:t>7/10/2022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9F49B27-3A2D-44A3-9A72-44447661230E}" type="slidenum">
              <a:rPr lang="en-US" smtClean="0"/>
              <a:t>‹#›</a:t>
            </a:fld>
            <a:endParaRPr lang="en-US"/>
          </a:p>
        </p:txBody>
      </p:sp>
    </p:spTree>
    <p:extLst>
      <p:ext uri="{BB962C8B-B14F-4D97-AF65-F5344CB8AC3E}">
        <p14:creationId xmlns:p14="http://schemas.microsoft.com/office/powerpoint/2010/main" val="14947247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72A0DF0-B50D-4FDB-8D44-DABFB895E897}" type="datetimeFigureOut">
              <a:rPr lang="en-US" smtClean="0"/>
              <a:t>7/10/2022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9F49B27-3A2D-44A3-9A72-44447661230E}" type="slidenum">
              <a:rPr lang="en-US" smtClean="0"/>
              <a:t>‹#›</a:t>
            </a:fld>
            <a:endParaRPr lang="en-US"/>
          </a:p>
        </p:txBody>
      </p:sp>
    </p:spTree>
    <p:extLst>
      <p:ext uri="{BB962C8B-B14F-4D97-AF65-F5344CB8AC3E}">
        <p14:creationId xmlns:p14="http://schemas.microsoft.com/office/powerpoint/2010/main" val="3589714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72A0DF0-B50D-4FDB-8D44-DABFB895E897}" type="datetimeFigureOut">
              <a:rPr lang="en-US" smtClean="0"/>
              <a:t>7/10/2022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9F49B27-3A2D-44A3-9A72-44447661230E}" type="slidenum">
              <a:rPr lang="en-US" smtClean="0"/>
              <a:t>‹#›</a:t>
            </a:fld>
            <a:endParaRPr lang="en-US"/>
          </a:p>
        </p:txBody>
      </p:sp>
    </p:spTree>
    <p:extLst>
      <p:ext uri="{BB962C8B-B14F-4D97-AF65-F5344CB8AC3E}">
        <p14:creationId xmlns:p14="http://schemas.microsoft.com/office/powerpoint/2010/main" val="30611736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72A0DF0-B50D-4FDB-8D44-DABFB895E897}" type="datetimeFigureOut">
              <a:rPr lang="en-US" smtClean="0"/>
              <a:t>7/10/2022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9F49B27-3A2D-44A3-9A72-44447661230E}" type="slidenum">
              <a:rPr lang="en-US" smtClean="0"/>
              <a:t>‹#›</a:t>
            </a:fld>
            <a:endParaRPr lang="en-US"/>
          </a:p>
        </p:txBody>
      </p:sp>
    </p:spTree>
    <p:extLst>
      <p:ext uri="{BB962C8B-B14F-4D97-AF65-F5344CB8AC3E}">
        <p14:creationId xmlns:p14="http://schemas.microsoft.com/office/powerpoint/2010/main" val="1061664826"/>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Layout" Target="../slideLayouts/slideLayout2.xml"/><Relationship Id="rId4" Type="http://schemas.openxmlformats.org/officeDocument/2006/relationships/image" Target="../media/image4.jpg"/></Relationships>
</file>

<file path=ppt/slides/_rels/slide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93C15-70D0-962C-4D0D-159244B186A7}"/>
              </a:ext>
            </a:extLst>
          </p:cNvPr>
          <p:cNvSpPr>
            <a:spLocks noGrp="1"/>
          </p:cNvSpPr>
          <p:nvPr>
            <p:ph type="ctrTitle"/>
          </p:nvPr>
        </p:nvSpPr>
        <p:spPr/>
        <p:txBody>
          <a:bodyPr/>
          <a:lstStyle/>
          <a:p>
            <a:r>
              <a:rPr lang="en-US" dirty="0"/>
              <a:t>Power Consumption Analysis</a:t>
            </a:r>
          </a:p>
        </p:txBody>
      </p:sp>
      <p:sp>
        <p:nvSpPr>
          <p:cNvPr id="3" name="Subtitle 2">
            <a:extLst>
              <a:ext uri="{FF2B5EF4-FFF2-40B4-BE49-F238E27FC236}">
                <a16:creationId xmlns:a16="http://schemas.microsoft.com/office/drawing/2014/main" id="{8AE82E06-9791-E178-0663-F7D4908856FF}"/>
              </a:ext>
            </a:extLst>
          </p:cNvPr>
          <p:cNvSpPr>
            <a:spLocks noGrp="1"/>
          </p:cNvSpPr>
          <p:nvPr>
            <p:ph type="subTitle" idx="1"/>
          </p:nvPr>
        </p:nvSpPr>
        <p:spPr/>
        <p:txBody>
          <a:bodyPr/>
          <a:lstStyle/>
          <a:p>
            <a:r>
              <a:rPr lang="en-US" dirty="0"/>
              <a:t>Course 4 Task 2 Assignment</a:t>
            </a:r>
          </a:p>
        </p:txBody>
      </p:sp>
    </p:spTree>
    <p:extLst>
      <p:ext uri="{BB962C8B-B14F-4D97-AF65-F5344CB8AC3E}">
        <p14:creationId xmlns:p14="http://schemas.microsoft.com/office/powerpoint/2010/main" val="22770051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BFDDE3-AFD3-1736-FFB7-8784FADCC787}"/>
              </a:ext>
            </a:extLst>
          </p:cNvPr>
          <p:cNvSpPr>
            <a:spLocks noGrp="1"/>
          </p:cNvSpPr>
          <p:nvPr>
            <p:ph type="title"/>
          </p:nvPr>
        </p:nvSpPr>
        <p:spPr/>
        <p:txBody>
          <a:bodyPr/>
          <a:lstStyle/>
          <a:p>
            <a:r>
              <a:rPr lang="en-US" dirty="0"/>
              <a:t>Forecasting Time Series</a:t>
            </a:r>
          </a:p>
        </p:txBody>
      </p:sp>
      <p:sp>
        <p:nvSpPr>
          <p:cNvPr id="3" name="Content Placeholder 2">
            <a:extLst>
              <a:ext uri="{FF2B5EF4-FFF2-40B4-BE49-F238E27FC236}">
                <a16:creationId xmlns:a16="http://schemas.microsoft.com/office/drawing/2014/main" id="{161C538C-8F1C-95F1-3EA8-51FEF22F987B}"/>
              </a:ext>
            </a:extLst>
          </p:cNvPr>
          <p:cNvSpPr>
            <a:spLocks noGrp="1"/>
          </p:cNvSpPr>
          <p:nvPr>
            <p:ph idx="1"/>
          </p:nvPr>
        </p:nvSpPr>
        <p:spPr/>
        <p:txBody>
          <a:bodyPr/>
          <a:lstStyle/>
          <a:p>
            <a:r>
              <a:rPr lang="en-US" dirty="0"/>
              <a:t>Forecasting is the process of taking existing date and time data and generating future predictions about the trends of that data. </a:t>
            </a:r>
          </a:p>
          <a:p>
            <a:pPr marL="0" indent="0">
              <a:buNone/>
            </a:pPr>
            <a:endParaRPr lang="en-US" dirty="0"/>
          </a:p>
          <a:p>
            <a:r>
              <a:rPr lang="en-US" dirty="0"/>
              <a:t>This is useful for understanding power consumption because we may be able to anticipate future trends.</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14310295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BBA5C7-BB9E-6948-E097-883FC71F43AC}"/>
              </a:ext>
            </a:extLst>
          </p:cNvPr>
          <p:cNvSpPr>
            <a:spLocks noGrp="1"/>
          </p:cNvSpPr>
          <p:nvPr>
            <p:ph type="title"/>
          </p:nvPr>
        </p:nvSpPr>
        <p:spPr/>
        <p:txBody>
          <a:bodyPr/>
          <a:lstStyle/>
          <a:p>
            <a:r>
              <a:rPr lang="en-US" dirty="0"/>
              <a:t>Time Series Visualizations and Model Metrics</a:t>
            </a:r>
          </a:p>
        </p:txBody>
      </p:sp>
      <p:graphicFrame>
        <p:nvGraphicFramePr>
          <p:cNvPr id="4" name="Table 4">
            <a:extLst>
              <a:ext uri="{FF2B5EF4-FFF2-40B4-BE49-F238E27FC236}">
                <a16:creationId xmlns:a16="http://schemas.microsoft.com/office/drawing/2014/main" id="{4EAE6878-EED2-A819-4067-17CEFAE75715}"/>
              </a:ext>
            </a:extLst>
          </p:cNvPr>
          <p:cNvGraphicFramePr>
            <a:graphicFrameLocks noGrp="1"/>
          </p:cNvGraphicFramePr>
          <p:nvPr>
            <p:ph idx="1"/>
            <p:extLst>
              <p:ext uri="{D42A27DB-BD31-4B8C-83A1-F6EECF244321}">
                <p14:modId xmlns:p14="http://schemas.microsoft.com/office/powerpoint/2010/main" val="3814553272"/>
              </p:ext>
            </p:extLst>
          </p:nvPr>
        </p:nvGraphicFramePr>
        <p:xfrm>
          <a:off x="838200" y="5009515"/>
          <a:ext cx="10515597" cy="1483360"/>
        </p:xfrm>
        <a:graphic>
          <a:graphicData uri="http://schemas.openxmlformats.org/drawingml/2006/table">
            <a:tbl>
              <a:tblPr firstRow="1" bandRow="1">
                <a:tableStyleId>{073A0DAA-6AF3-43AB-8588-CEC1D06C72B9}</a:tableStyleId>
              </a:tblPr>
              <a:tblGrid>
                <a:gridCol w="3505199">
                  <a:extLst>
                    <a:ext uri="{9D8B030D-6E8A-4147-A177-3AD203B41FA5}">
                      <a16:colId xmlns:a16="http://schemas.microsoft.com/office/drawing/2014/main" val="2509477896"/>
                    </a:ext>
                  </a:extLst>
                </a:gridCol>
                <a:gridCol w="3505199">
                  <a:extLst>
                    <a:ext uri="{9D8B030D-6E8A-4147-A177-3AD203B41FA5}">
                      <a16:colId xmlns:a16="http://schemas.microsoft.com/office/drawing/2014/main" val="2275725151"/>
                    </a:ext>
                  </a:extLst>
                </a:gridCol>
                <a:gridCol w="3505199">
                  <a:extLst>
                    <a:ext uri="{9D8B030D-6E8A-4147-A177-3AD203B41FA5}">
                      <a16:colId xmlns:a16="http://schemas.microsoft.com/office/drawing/2014/main" val="4293314135"/>
                    </a:ext>
                  </a:extLst>
                </a:gridCol>
              </a:tblGrid>
              <a:tr h="370840">
                <a:tc>
                  <a:txBody>
                    <a:bodyPr/>
                    <a:lstStyle/>
                    <a:p>
                      <a:r>
                        <a:rPr lang="en-US" dirty="0"/>
                        <a:t>Model Metrics for Sub-meter 1</a:t>
                      </a:r>
                    </a:p>
                  </a:txBody>
                  <a:tcPr/>
                </a:tc>
                <a:tc>
                  <a:txBody>
                    <a:bodyPr/>
                    <a:lstStyle/>
                    <a:p>
                      <a:r>
                        <a:rPr lang="en-US" dirty="0"/>
                        <a:t>Model Metrics for Sub-meter 2</a:t>
                      </a:r>
                    </a:p>
                  </a:txBody>
                  <a:tcPr/>
                </a:tc>
                <a:tc>
                  <a:txBody>
                    <a:bodyPr/>
                    <a:lstStyle/>
                    <a:p>
                      <a:r>
                        <a:rPr lang="en-US" dirty="0"/>
                        <a:t>Model Metrics for Sub-meter 3</a:t>
                      </a:r>
                    </a:p>
                  </a:txBody>
                  <a:tcPr/>
                </a:tc>
                <a:extLst>
                  <a:ext uri="{0D108BD9-81ED-4DB2-BD59-A6C34878D82A}">
                    <a16:rowId xmlns:a16="http://schemas.microsoft.com/office/drawing/2014/main" val="238267122"/>
                  </a:ext>
                </a:extLst>
              </a:tr>
              <a:tr h="370840">
                <a:tc>
                  <a:txBody>
                    <a:bodyPr/>
                    <a:lstStyle/>
                    <a:p>
                      <a:r>
                        <a:rPr lang="en-US" dirty="0"/>
                        <a:t>Multiple R-squared: 0.1758</a:t>
                      </a:r>
                    </a:p>
                  </a:txBody>
                  <a:tcPr/>
                </a:tc>
                <a:tc>
                  <a:txBody>
                    <a:bodyPr/>
                    <a:lstStyle/>
                    <a:p>
                      <a:r>
                        <a:rPr lang="en-US" dirty="0"/>
                        <a:t>Multiple R-squared: 0.4224</a:t>
                      </a:r>
                    </a:p>
                  </a:txBody>
                  <a:tcPr/>
                </a:tc>
                <a:tc>
                  <a:txBody>
                    <a:bodyPr/>
                    <a:lstStyle/>
                    <a:p>
                      <a:r>
                        <a:rPr lang="en-US" dirty="0"/>
                        <a:t>Multiple R-squared: 0.1739</a:t>
                      </a:r>
                    </a:p>
                  </a:txBody>
                  <a:tcPr/>
                </a:tc>
                <a:extLst>
                  <a:ext uri="{0D108BD9-81ED-4DB2-BD59-A6C34878D82A}">
                    <a16:rowId xmlns:a16="http://schemas.microsoft.com/office/drawing/2014/main" val="919555871"/>
                  </a:ext>
                </a:extLst>
              </a:tr>
              <a:tr h="370840">
                <a:tc>
                  <a:txBody>
                    <a:bodyPr/>
                    <a:lstStyle/>
                    <a:p>
                      <a:r>
                        <a:rPr lang="en-US" dirty="0"/>
                        <a:t>Adjusted R-squared: -0.03022</a:t>
                      </a:r>
                    </a:p>
                  </a:txBody>
                  <a:tcPr/>
                </a:tc>
                <a:tc>
                  <a:txBody>
                    <a:bodyPr/>
                    <a:lstStyle/>
                    <a:p>
                      <a:r>
                        <a:rPr lang="en-US" dirty="0"/>
                        <a:t>Adjusted R-squared: 0.278</a:t>
                      </a:r>
                    </a:p>
                  </a:txBody>
                  <a:tcPr/>
                </a:tc>
                <a:tc>
                  <a:txBody>
                    <a:bodyPr/>
                    <a:lstStyle/>
                    <a:p>
                      <a:r>
                        <a:rPr lang="en-US" dirty="0"/>
                        <a:t>Adjusted R-squared: -0.03268</a:t>
                      </a:r>
                    </a:p>
                  </a:txBody>
                  <a:tcPr/>
                </a:tc>
                <a:extLst>
                  <a:ext uri="{0D108BD9-81ED-4DB2-BD59-A6C34878D82A}">
                    <a16:rowId xmlns:a16="http://schemas.microsoft.com/office/drawing/2014/main" val="4222251389"/>
                  </a:ext>
                </a:extLst>
              </a:tr>
              <a:tr h="370840">
                <a:tc>
                  <a:txBody>
                    <a:bodyPr/>
                    <a:lstStyle/>
                    <a:p>
                      <a:r>
                        <a:rPr lang="en-US" dirty="0"/>
                        <a:t>RMSE: 5.406 </a:t>
                      </a:r>
                    </a:p>
                  </a:txBody>
                  <a:tcPr/>
                </a:tc>
                <a:tc>
                  <a:txBody>
                    <a:bodyPr/>
                    <a:lstStyle/>
                    <a:p>
                      <a:r>
                        <a:rPr lang="en-US" dirty="0"/>
                        <a:t>RMSE: 0.38</a:t>
                      </a:r>
                    </a:p>
                  </a:txBody>
                  <a:tcPr/>
                </a:tc>
                <a:tc>
                  <a:txBody>
                    <a:bodyPr/>
                    <a:lstStyle/>
                    <a:p>
                      <a:r>
                        <a:rPr lang="en-US" dirty="0"/>
                        <a:t>RMSE: 8.84</a:t>
                      </a:r>
                    </a:p>
                  </a:txBody>
                  <a:tcPr/>
                </a:tc>
                <a:extLst>
                  <a:ext uri="{0D108BD9-81ED-4DB2-BD59-A6C34878D82A}">
                    <a16:rowId xmlns:a16="http://schemas.microsoft.com/office/drawing/2014/main" val="1311885196"/>
                  </a:ext>
                </a:extLst>
              </a:tr>
            </a:tbl>
          </a:graphicData>
        </a:graphic>
      </p:graphicFrame>
      <p:pic>
        <p:nvPicPr>
          <p:cNvPr id="6" name="Picture 5">
            <a:extLst>
              <a:ext uri="{FF2B5EF4-FFF2-40B4-BE49-F238E27FC236}">
                <a16:creationId xmlns:a16="http://schemas.microsoft.com/office/drawing/2014/main" id="{E7E52BB5-F465-8D7A-C146-E944796C94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8146" y="1489753"/>
            <a:ext cx="3214108" cy="3390569"/>
          </a:xfrm>
          <a:prstGeom prst="rect">
            <a:avLst/>
          </a:prstGeom>
        </p:spPr>
      </p:pic>
      <p:pic>
        <p:nvPicPr>
          <p:cNvPr id="8" name="Picture 7">
            <a:extLst>
              <a:ext uri="{FF2B5EF4-FFF2-40B4-BE49-F238E27FC236}">
                <a16:creationId xmlns:a16="http://schemas.microsoft.com/office/drawing/2014/main" id="{93161210-A5C7-909C-E5F2-F117AC65B6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29652" y="1489753"/>
            <a:ext cx="3214108" cy="3390569"/>
          </a:xfrm>
          <a:prstGeom prst="rect">
            <a:avLst/>
          </a:prstGeom>
        </p:spPr>
      </p:pic>
      <p:pic>
        <p:nvPicPr>
          <p:cNvPr id="10" name="Picture 9">
            <a:extLst>
              <a:ext uri="{FF2B5EF4-FFF2-40B4-BE49-F238E27FC236}">
                <a16:creationId xmlns:a16="http://schemas.microsoft.com/office/drawing/2014/main" id="{6BF672DF-4417-5EC8-1561-BD5664DE1EE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40835" y="1489753"/>
            <a:ext cx="3214108" cy="3390569"/>
          </a:xfrm>
          <a:prstGeom prst="rect">
            <a:avLst/>
          </a:prstGeom>
        </p:spPr>
      </p:pic>
    </p:spTree>
    <p:extLst>
      <p:ext uri="{BB962C8B-B14F-4D97-AF65-F5344CB8AC3E}">
        <p14:creationId xmlns:p14="http://schemas.microsoft.com/office/powerpoint/2010/main" val="34518244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0313CB-E666-0BF2-D842-CBE223042751}"/>
              </a:ext>
            </a:extLst>
          </p:cNvPr>
          <p:cNvSpPr>
            <a:spLocks noGrp="1"/>
          </p:cNvSpPr>
          <p:nvPr>
            <p:ph type="title"/>
          </p:nvPr>
        </p:nvSpPr>
        <p:spPr/>
        <p:txBody>
          <a:bodyPr/>
          <a:lstStyle/>
          <a:p>
            <a:r>
              <a:rPr lang="en-US" dirty="0"/>
              <a:t>Decomposition Analysis</a:t>
            </a:r>
          </a:p>
        </p:txBody>
      </p:sp>
      <p:sp>
        <p:nvSpPr>
          <p:cNvPr id="3" name="Content Placeholder 2">
            <a:extLst>
              <a:ext uri="{FF2B5EF4-FFF2-40B4-BE49-F238E27FC236}">
                <a16:creationId xmlns:a16="http://schemas.microsoft.com/office/drawing/2014/main" id="{27A8118D-40F2-F2E4-5CE7-4944F1302A0F}"/>
              </a:ext>
            </a:extLst>
          </p:cNvPr>
          <p:cNvSpPr>
            <a:spLocks noGrp="1"/>
          </p:cNvSpPr>
          <p:nvPr>
            <p:ph idx="1"/>
          </p:nvPr>
        </p:nvSpPr>
        <p:spPr/>
        <p:txBody>
          <a:bodyPr>
            <a:normAutofit fontScale="92500"/>
          </a:bodyPr>
          <a:lstStyle/>
          <a:p>
            <a:r>
              <a:rPr lang="en-US" dirty="0"/>
              <a:t>Decomposition is used to further express what underlying trends may exist in a time series graph. </a:t>
            </a:r>
          </a:p>
          <a:p>
            <a:endParaRPr lang="en-US" dirty="0"/>
          </a:p>
          <a:p>
            <a:r>
              <a:rPr lang="en-US" dirty="0"/>
              <a:t>In the following slide, we can better see underlying trends in composition for each of three parts of the home (represented by sub-meters)</a:t>
            </a:r>
          </a:p>
          <a:p>
            <a:endParaRPr lang="en-US" dirty="0"/>
          </a:p>
          <a:p>
            <a:r>
              <a:rPr lang="en-US" dirty="0"/>
              <a:t>Again, we find that power consumption in the kitchen has periods of non-activity and single peak activity spikes. For the Water Heater &amp; AC, the activity is constant with some ebbs and flows that are generally consistent.</a:t>
            </a:r>
          </a:p>
          <a:p>
            <a:endParaRPr lang="en-US" dirty="0"/>
          </a:p>
        </p:txBody>
      </p:sp>
    </p:spTree>
    <p:extLst>
      <p:ext uri="{BB962C8B-B14F-4D97-AF65-F5344CB8AC3E}">
        <p14:creationId xmlns:p14="http://schemas.microsoft.com/office/powerpoint/2010/main" val="20029861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7D2D46-7847-E40F-6298-05FAD317A29E}"/>
              </a:ext>
            </a:extLst>
          </p:cNvPr>
          <p:cNvSpPr>
            <a:spLocks noGrp="1"/>
          </p:cNvSpPr>
          <p:nvPr>
            <p:ph type="title"/>
          </p:nvPr>
        </p:nvSpPr>
        <p:spPr>
          <a:xfrm>
            <a:off x="318500" y="1"/>
            <a:ext cx="11619034" cy="1040236"/>
          </a:xfrm>
        </p:spPr>
        <p:txBody>
          <a:bodyPr>
            <a:normAutofit fontScale="90000"/>
          </a:bodyPr>
          <a:lstStyle/>
          <a:p>
            <a:r>
              <a:rPr lang="en-US" dirty="0"/>
              <a:t>Decomposition Visualizations and Summary Statistics</a:t>
            </a:r>
          </a:p>
        </p:txBody>
      </p:sp>
      <p:graphicFrame>
        <p:nvGraphicFramePr>
          <p:cNvPr id="9" name="Table 9">
            <a:extLst>
              <a:ext uri="{FF2B5EF4-FFF2-40B4-BE49-F238E27FC236}">
                <a16:creationId xmlns:a16="http://schemas.microsoft.com/office/drawing/2014/main" id="{C0A3DE1C-2CB9-2CDB-D5A5-4F607D072C3F}"/>
              </a:ext>
            </a:extLst>
          </p:cNvPr>
          <p:cNvGraphicFramePr>
            <a:graphicFrameLocks noGrp="1"/>
          </p:cNvGraphicFramePr>
          <p:nvPr>
            <p:extLst>
              <p:ext uri="{D42A27DB-BD31-4B8C-83A1-F6EECF244321}">
                <p14:modId xmlns:p14="http://schemas.microsoft.com/office/powerpoint/2010/main" val="4176848346"/>
              </p:ext>
            </p:extLst>
          </p:nvPr>
        </p:nvGraphicFramePr>
        <p:xfrm>
          <a:off x="86497" y="4340468"/>
          <a:ext cx="11986055" cy="2375472"/>
        </p:xfrm>
        <a:graphic>
          <a:graphicData uri="http://schemas.openxmlformats.org/drawingml/2006/table">
            <a:tbl>
              <a:tblPr firstRow="1" bandRow="1">
                <a:tableStyleId>{5C22544A-7EE6-4342-B048-85BDC9FD1C3A}</a:tableStyleId>
              </a:tblPr>
              <a:tblGrid>
                <a:gridCol w="1584665">
                  <a:extLst>
                    <a:ext uri="{9D8B030D-6E8A-4147-A177-3AD203B41FA5}">
                      <a16:colId xmlns:a16="http://schemas.microsoft.com/office/drawing/2014/main" val="1905400117"/>
                    </a:ext>
                  </a:extLst>
                </a:gridCol>
                <a:gridCol w="1218448">
                  <a:extLst>
                    <a:ext uri="{9D8B030D-6E8A-4147-A177-3AD203B41FA5}">
                      <a16:colId xmlns:a16="http://schemas.microsoft.com/office/drawing/2014/main" val="2150748503"/>
                    </a:ext>
                  </a:extLst>
                </a:gridCol>
                <a:gridCol w="989605">
                  <a:extLst>
                    <a:ext uri="{9D8B030D-6E8A-4147-A177-3AD203B41FA5}">
                      <a16:colId xmlns:a16="http://schemas.microsoft.com/office/drawing/2014/main" val="45662301"/>
                    </a:ext>
                  </a:extLst>
                </a:gridCol>
                <a:gridCol w="1584665">
                  <a:extLst>
                    <a:ext uri="{9D8B030D-6E8A-4147-A177-3AD203B41FA5}">
                      <a16:colId xmlns:a16="http://schemas.microsoft.com/office/drawing/2014/main" val="53864163"/>
                    </a:ext>
                  </a:extLst>
                </a:gridCol>
                <a:gridCol w="1371610">
                  <a:extLst>
                    <a:ext uri="{9D8B030D-6E8A-4147-A177-3AD203B41FA5}">
                      <a16:colId xmlns:a16="http://schemas.microsoft.com/office/drawing/2014/main" val="371425495"/>
                    </a:ext>
                  </a:extLst>
                </a:gridCol>
                <a:gridCol w="1049070">
                  <a:extLst>
                    <a:ext uri="{9D8B030D-6E8A-4147-A177-3AD203B41FA5}">
                      <a16:colId xmlns:a16="http://schemas.microsoft.com/office/drawing/2014/main" val="1995703376"/>
                    </a:ext>
                  </a:extLst>
                </a:gridCol>
                <a:gridCol w="1584665">
                  <a:extLst>
                    <a:ext uri="{9D8B030D-6E8A-4147-A177-3AD203B41FA5}">
                      <a16:colId xmlns:a16="http://schemas.microsoft.com/office/drawing/2014/main" val="3626771601"/>
                    </a:ext>
                  </a:extLst>
                </a:gridCol>
                <a:gridCol w="1259892">
                  <a:extLst>
                    <a:ext uri="{9D8B030D-6E8A-4147-A177-3AD203B41FA5}">
                      <a16:colId xmlns:a16="http://schemas.microsoft.com/office/drawing/2014/main" val="2350086398"/>
                    </a:ext>
                  </a:extLst>
                </a:gridCol>
                <a:gridCol w="1343435">
                  <a:extLst>
                    <a:ext uri="{9D8B030D-6E8A-4147-A177-3AD203B41FA5}">
                      <a16:colId xmlns:a16="http://schemas.microsoft.com/office/drawing/2014/main" val="3002174189"/>
                    </a:ext>
                  </a:extLst>
                </a:gridCol>
              </a:tblGrid>
              <a:tr h="447574">
                <a:tc>
                  <a:txBody>
                    <a:bodyPr/>
                    <a:lstStyle/>
                    <a:p>
                      <a:r>
                        <a:rPr lang="en-US" sz="1500" dirty="0"/>
                        <a:t>Sub-meter 1</a:t>
                      </a:r>
                    </a:p>
                  </a:txBody>
                  <a:tcPr marL="78095" marR="78095" marT="39048" marB="39048"/>
                </a:tc>
                <a:tc>
                  <a:txBody>
                    <a:bodyPr/>
                    <a:lstStyle/>
                    <a:p>
                      <a:r>
                        <a:rPr lang="en-US" sz="1500" dirty="0"/>
                        <a:t>Seasonal</a:t>
                      </a:r>
                    </a:p>
                    <a:p>
                      <a:endParaRPr lang="en-US" sz="1500" dirty="0"/>
                    </a:p>
                  </a:txBody>
                  <a:tcPr marL="78095" marR="78095" marT="39048" marB="39048"/>
                </a:tc>
                <a:tc>
                  <a:txBody>
                    <a:bodyPr/>
                    <a:lstStyle/>
                    <a:p>
                      <a:r>
                        <a:rPr lang="en-US" sz="1500" dirty="0"/>
                        <a:t>Trend</a:t>
                      </a:r>
                    </a:p>
                  </a:txBody>
                  <a:tcPr marL="78095" marR="78095" marT="39048" marB="39048"/>
                </a:tc>
                <a:tc>
                  <a:txBody>
                    <a:bodyPr/>
                    <a:lstStyle/>
                    <a:p>
                      <a:r>
                        <a:rPr lang="en-US" sz="1500" dirty="0"/>
                        <a:t>Sub-meter 2</a:t>
                      </a:r>
                    </a:p>
                  </a:txBody>
                  <a:tcPr marL="78095" marR="78095" marT="39048" marB="39048"/>
                </a:tc>
                <a:tc>
                  <a:txBody>
                    <a:bodyPr/>
                    <a:lstStyle/>
                    <a:p>
                      <a:r>
                        <a:rPr lang="en-US" sz="1500" dirty="0"/>
                        <a:t>Seasonal</a:t>
                      </a:r>
                    </a:p>
                  </a:txBody>
                  <a:tcPr marL="78095" marR="78095" marT="39048" marB="39048"/>
                </a:tc>
                <a:tc>
                  <a:txBody>
                    <a:bodyPr/>
                    <a:lstStyle/>
                    <a:p>
                      <a:r>
                        <a:rPr lang="en-US" sz="1500" dirty="0"/>
                        <a:t>Trend</a:t>
                      </a:r>
                    </a:p>
                  </a:txBody>
                  <a:tcPr marL="78095" marR="78095" marT="39048" marB="39048"/>
                </a:tc>
                <a:tc>
                  <a:txBody>
                    <a:bodyPr/>
                    <a:lstStyle/>
                    <a:p>
                      <a:r>
                        <a:rPr lang="en-US" sz="1500" dirty="0"/>
                        <a:t>Sub-meter 3</a:t>
                      </a:r>
                    </a:p>
                  </a:txBody>
                  <a:tcPr marL="78095" marR="78095" marT="39048" marB="39048"/>
                </a:tc>
                <a:tc>
                  <a:txBody>
                    <a:bodyPr/>
                    <a:lstStyle/>
                    <a:p>
                      <a:r>
                        <a:rPr lang="en-US" sz="1500" dirty="0"/>
                        <a:t>Seasonal</a:t>
                      </a:r>
                    </a:p>
                  </a:txBody>
                  <a:tcPr marL="78095" marR="78095" marT="39048" marB="39048"/>
                </a:tc>
                <a:tc>
                  <a:txBody>
                    <a:bodyPr/>
                    <a:lstStyle/>
                    <a:p>
                      <a:r>
                        <a:rPr lang="en-US" sz="1500" dirty="0"/>
                        <a:t>Trend</a:t>
                      </a:r>
                    </a:p>
                  </a:txBody>
                  <a:tcPr marL="78095" marR="78095" marT="39048" marB="39048"/>
                </a:tc>
                <a:extLst>
                  <a:ext uri="{0D108BD9-81ED-4DB2-BD59-A6C34878D82A}">
                    <a16:rowId xmlns:a16="http://schemas.microsoft.com/office/drawing/2014/main" val="3383379221"/>
                  </a:ext>
                </a:extLst>
              </a:tr>
              <a:tr h="256436">
                <a:tc>
                  <a:txBody>
                    <a:bodyPr/>
                    <a:lstStyle/>
                    <a:p>
                      <a:r>
                        <a:rPr lang="en-US" sz="1500" dirty="0"/>
                        <a:t>Minimum</a:t>
                      </a:r>
                    </a:p>
                  </a:txBody>
                  <a:tcPr marL="78095" marR="78095" marT="39048" marB="39048"/>
                </a:tc>
                <a:tc>
                  <a:txBody>
                    <a:bodyPr/>
                    <a:lstStyle/>
                    <a:p>
                      <a:r>
                        <a:rPr lang="en-US" sz="1500" dirty="0"/>
                        <a:t>-1.3194 </a:t>
                      </a:r>
                    </a:p>
                  </a:txBody>
                  <a:tcPr marL="78095" marR="78095" marT="39048" marB="39048"/>
                </a:tc>
                <a:tc>
                  <a:txBody>
                    <a:bodyPr/>
                    <a:lstStyle/>
                    <a:p>
                      <a:r>
                        <a:rPr lang="en-US" sz="1500" dirty="0"/>
                        <a:t>0.0000</a:t>
                      </a:r>
                    </a:p>
                  </a:txBody>
                  <a:tcPr marL="78095" marR="78095" marT="39048" marB="39048"/>
                </a:tc>
                <a:tc>
                  <a:txBody>
                    <a:bodyPr/>
                    <a:lstStyle/>
                    <a:p>
                      <a:r>
                        <a:rPr lang="en-US" sz="1500" dirty="0"/>
                        <a:t>Minimum</a:t>
                      </a:r>
                    </a:p>
                  </a:txBody>
                  <a:tcPr marL="78095" marR="78095" marT="39048" marB="39048"/>
                </a:tc>
                <a:tc>
                  <a:txBody>
                    <a:bodyPr/>
                    <a:lstStyle/>
                    <a:p>
                      <a:r>
                        <a:rPr lang="en-US" sz="1500" dirty="0"/>
                        <a:t>-0.160204 </a:t>
                      </a:r>
                    </a:p>
                  </a:txBody>
                  <a:tcPr marL="78095" marR="78095" marT="39048" marB="39048"/>
                </a:tc>
                <a:tc>
                  <a:txBody>
                    <a:bodyPr/>
                    <a:lstStyle/>
                    <a:p>
                      <a:r>
                        <a:rPr lang="en-US" sz="1500" dirty="0"/>
                        <a:t>0.0000</a:t>
                      </a:r>
                    </a:p>
                  </a:txBody>
                  <a:tcPr marL="78095" marR="78095" marT="39048" marB="39048"/>
                </a:tc>
                <a:tc>
                  <a:txBody>
                    <a:bodyPr/>
                    <a:lstStyle/>
                    <a:p>
                      <a:r>
                        <a:rPr lang="en-US" sz="1500" dirty="0"/>
                        <a:t>Minimum</a:t>
                      </a:r>
                    </a:p>
                  </a:txBody>
                  <a:tcPr marL="78095" marR="78095" marT="39048" marB="39048"/>
                </a:tc>
                <a:tc>
                  <a:txBody>
                    <a:bodyPr/>
                    <a:lstStyle/>
                    <a:p>
                      <a:r>
                        <a:rPr lang="en-US" sz="1500" dirty="0"/>
                        <a:t>-7.47245</a:t>
                      </a:r>
                    </a:p>
                  </a:txBody>
                  <a:tcPr marL="78095" marR="78095" marT="39048" marB="39048"/>
                </a:tc>
                <a:tc>
                  <a:txBody>
                    <a:bodyPr/>
                    <a:lstStyle/>
                    <a:p>
                      <a:r>
                        <a:rPr lang="en-US" sz="1500" dirty="0"/>
                        <a:t>3.714</a:t>
                      </a:r>
                    </a:p>
                  </a:txBody>
                  <a:tcPr marL="78095" marR="78095" marT="39048" marB="39048"/>
                </a:tc>
                <a:extLst>
                  <a:ext uri="{0D108BD9-81ED-4DB2-BD59-A6C34878D82A}">
                    <a16:rowId xmlns:a16="http://schemas.microsoft.com/office/drawing/2014/main" val="1354580610"/>
                  </a:ext>
                </a:extLst>
              </a:tr>
              <a:tr h="256436">
                <a:tc>
                  <a:txBody>
                    <a:bodyPr/>
                    <a:lstStyle/>
                    <a:p>
                      <a:r>
                        <a:rPr lang="en-US" sz="1500" dirty="0"/>
                        <a:t>1</a:t>
                      </a:r>
                      <a:r>
                        <a:rPr lang="en-US" sz="1500" baseline="30000" dirty="0"/>
                        <a:t>st</a:t>
                      </a:r>
                      <a:r>
                        <a:rPr lang="en-US" sz="1500" dirty="0"/>
                        <a:t> Quartile</a:t>
                      </a:r>
                    </a:p>
                  </a:txBody>
                  <a:tcPr marL="78095" marR="78095" marT="39048" marB="39048"/>
                </a:tc>
                <a:tc>
                  <a:txBody>
                    <a:bodyPr/>
                    <a:lstStyle/>
                    <a:p>
                      <a:r>
                        <a:rPr lang="en-US" sz="1500" dirty="0"/>
                        <a:t>-1.3194</a:t>
                      </a:r>
                    </a:p>
                  </a:txBody>
                  <a:tcPr marL="78095" marR="78095" marT="39048" marB="39048"/>
                </a:tc>
                <a:tc>
                  <a:txBody>
                    <a:bodyPr/>
                    <a:lstStyle/>
                    <a:p>
                      <a:r>
                        <a:rPr lang="en-US" sz="1500" dirty="0"/>
                        <a:t>0.0000</a:t>
                      </a:r>
                    </a:p>
                  </a:txBody>
                  <a:tcPr marL="78095" marR="78095" marT="39048" marB="39048"/>
                </a:tc>
                <a:tc>
                  <a:txBody>
                    <a:bodyPr/>
                    <a:lstStyle/>
                    <a:p>
                      <a:r>
                        <a:rPr lang="en-US" sz="1500" dirty="0"/>
                        <a:t>1</a:t>
                      </a:r>
                      <a:r>
                        <a:rPr lang="en-US" sz="1500" baseline="30000" dirty="0"/>
                        <a:t>st</a:t>
                      </a:r>
                      <a:r>
                        <a:rPr lang="en-US" sz="1500" dirty="0"/>
                        <a:t> Quartile</a:t>
                      </a:r>
                    </a:p>
                  </a:txBody>
                  <a:tcPr marL="78095" marR="78095" marT="39048" marB="39048"/>
                </a:tc>
                <a:tc>
                  <a:txBody>
                    <a:bodyPr/>
                    <a:lstStyle/>
                    <a:p>
                      <a:r>
                        <a:rPr lang="en-US" sz="1500" dirty="0"/>
                        <a:t>-0.131633</a:t>
                      </a:r>
                    </a:p>
                  </a:txBody>
                  <a:tcPr marL="78095" marR="78095" marT="39048" marB="39048"/>
                </a:tc>
                <a:tc>
                  <a:txBody>
                    <a:bodyPr/>
                    <a:lstStyle/>
                    <a:p>
                      <a:r>
                        <a:rPr lang="en-US" sz="1500" dirty="0"/>
                        <a:t>0.0000</a:t>
                      </a:r>
                    </a:p>
                  </a:txBody>
                  <a:tcPr marL="78095" marR="78095" marT="39048" marB="39048"/>
                </a:tc>
                <a:tc>
                  <a:txBody>
                    <a:bodyPr/>
                    <a:lstStyle/>
                    <a:p>
                      <a:r>
                        <a:rPr lang="en-US" sz="1500" dirty="0"/>
                        <a:t>1</a:t>
                      </a:r>
                      <a:r>
                        <a:rPr lang="en-US" sz="1500" baseline="30000" dirty="0"/>
                        <a:t>st</a:t>
                      </a:r>
                      <a:r>
                        <a:rPr lang="en-US" sz="1500" dirty="0"/>
                        <a:t> Quartile</a:t>
                      </a:r>
                    </a:p>
                  </a:txBody>
                  <a:tcPr marL="78095" marR="78095" marT="39048" marB="39048"/>
                </a:tc>
                <a:tc>
                  <a:txBody>
                    <a:bodyPr/>
                    <a:lstStyle/>
                    <a:p>
                      <a:r>
                        <a:rPr lang="en-US" sz="1500" dirty="0"/>
                        <a:t>-2.93674</a:t>
                      </a:r>
                    </a:p>
                  </a:txBody>
                  <a:tcPr marL="78095" marR="78095" marT="39048" marB="39048"/>
                </a:tc>
                <a:tc>
                  <a:txBody>
                    <a:bodyPr/>
                    <a:lstStyle/>
                    <a:p>
                      <a:r>
                        <a:rPr lang="en-US" sz="1500" dirty="0"/>
                        <a:t>7.143</a:t>
                      </a:r>
                    </a:p>
                  </a:txBody>
                  <a:tcPr marL="78095" marR="78095" marT="39048" marB="39048"/>
                </a:tc>
                <a:extLst>
                  <a:ext uri="{0D108BD9-81ED-4DB2-BD59-A6C34878D82A}">
                    <a16:rowId xmlns:a16="http://schemas.microsoft.com/office/drawing/2014/main" val="2330878707"/>
                  </a:ext>
                </a:extLst>
              </a:tr>
              <a:tr h="256436">
                <a:tc>
                  <a:txBody>
                    <a:bodyPr/>
                    <a:lstStyle/>
                    <a:p>
                      <a:r>
                        <a:rPr lang="en-US" sz="1500" dirty="0"/>
                        <a:t>Median</a:t>
                      </a:r>
                    </a:p>
                  </a:txBody>
                  <a:tcPr marL="78095" marR="78095" marT="39048" marB="39048"/>
                </a:tc>
                <a:tc>
                  <a:txBody>
                    <a:bodyPr/>
                    <a:lstStyle/>
                    <a:p>
                      <a:r>
                        <a:rPr lang="en-US" sz="1500" dirty="0"/>
                        <a:t>-1.0694</a:t>
                      </a:r>
                    </a:p>
                  </a:txBody>
                  <a:tcPr marL="78095" marR="78095" marT="39048" marB="39048"/>
                </a:tc>
                <a:tc>
                  <a:txBody>
                    <a:bodyPr/>
                    <a:lstStyle/>
                    <a:p>
                      <a:r>
                        <a:rPr lang="en-US" sz="1500" dirty="0"/>
                        <a:t>0.1429</a:t>
                      </a:r>
                    </a:p>
                  </a:txBody>
                  <a:tcPr marL="78095" marR="78095" marT="39048" marB="39048"/>
                </a:tc>
                <a:tc>
                  <a:txBody>
                    <a:bodyPr/>
                    <a:lstStyle/>
                    <a:p>
                      <a:r>
                        <a:rPr lang="en-US" sz="1500" dirty="0"/>
                        <a:t>Median</a:t>
                      </a:r>
                    </a:p>
                  </a:txBody>
                  <a:tcPr marL="78095" marR="78095" marT="39048" marB="39048"/>
                </a:tc>
                <a:tc>
                  <a:txBody>
                    <a:bodyPr/>
                    <a:lstStyle/>
                    <a:p>
                      <a:r>
                        <a:rPr lang="en-US" sz="1500" dirty="0"/>
                        <a:t>-0.131633</a:t>
                      </a:r>
                    </a:p>
                  </a:txBody>
                  <a:tcPr marL="78095" marR="78095" marT="39048" marB="39048"/>
                </a:tc>
                <a:tc>
                  <a:txBody>
                    <a:bodyPr/>
                    <a:lstStyle/>
                    <a:p>
                      <a:r>
                        <a:rPr lang="en-US" sz="1500" dirty="0"/>
                        <a:t>0.1429</a:t>
                      </a:r>
                    </a:p>
                  </a:txBody>
                  <a:tcPr marL="78095" marR="78095" marT="39048" marB="39048"/>
                </a:tc>
                <a:tc>
                  <a:txBody>
                    <a:bodyPr/>
                    <a:lstStyle/>
                    <a:p>
                      <a:r>
                        <a:rPr lang="en-US" sz="1500" dirty="0"/>
                        <a:t>Median</a:t>
                      </a:r>
                    </a:p>
                  </a:txBody>
                  <a:tcPr marL="78095" marR="78095" marT="39048" marB="39048"/>
                </a:tc>
                <a:tc>
                  <a:txBody>
                    <a:bodyPr/>
                    <a:lstStyle/>
                    <a:p>
                      <a:r>
                        <a:rPr lang="en-US" sz="1500" dirty="0"/>
                        <a:t>0.56327</a:t>
                      </a:r>
                    </a:p>
                  </a:txBody>
                  <a:tcPr marL="78095" marR="78095" marT="39048" marB="39048"/>
                </a:tc>
                <a:tc>
                  <a:txBody>
                    <a:bodyPr/>
                    <a:lstStyle/>
                    <a:p>
                      <a:r>
                        <a:rPr lang="en-US" sz="1500" dirty="0"/>
                        <a:t>7.643</a:t>
                      </a:r>
                    </a:p>
                  </a:txBody>
                  <a:tcPr marL="78095" marR="78095" marT="39048" marB="39048"/>
                </a:tc>
                <a:extLst>
                  <a:ext uri="{0D108BD9-81ED-4DB2-BD59-A6C34878D82A}">
                    <a16:rowId xmlns:a16="http://schemas.microsoft.com/office/drawing/2014/main" val="2334844555"/>
                  </a:ext>
                </a:extLst>
              </a:tr>
              <a:tr h="256436">
                <a:tc>
                  <a:txBody>
                    <a:bodyPr/>
                    <a:lstStyle/>
                    <a:p>
                      <a:r>
                        <a:rPr lang="en-US" sz="1500" dirty="0"/>
                        <a:t>Mean</a:t>
                      </a:r>
                    </a:p>
                  </a:txBody>
                  <a:tcPr marL="78095" marR="78095" marT="39048" marB="39048"/>
                </a:tc>
                <a:tc>
                  <a:txBody>
                    <a:bodyPr/>
                    <a:lstStyle/>
                    <a:p>
                      <a:r>
                        <a:rPr lang="en-US" sz="1500" dirty="0"/>
                        <a:t>0.1925</a:t>
                      </a:r>
                    </a:p>
                  </a:txBody>
                  <a:tcPr marL="78095" marR="78095" marT="39048" marB="39048"/>
                </a:tc>
                <a:tc>
                  <a:txBody>
                    <a:bodyPr/>
                    <a:lstStyle/>
                    <a:p>
                      <a:r>
                        <a:rPr lang="en-US" sz="1500" dirty="0"/>
                        <a:t>1.1619</a:t>
                      </a:r>
                    </a:p>
                  </a:txBody>
                  <a:tcPr marL="78095" marR="78095" marT="39048" marB="39048"/>
                </a:tc>
                <a:tc>
                  <a:txBody>
                    <a:bodyPr/>
                    <a:lstStyle/>
                    <a:p>
                      <a:r>
                        <a:rPr lang="en-US" sz="1500" dirty="0"/>
                        <a:t>Mean</a:t>
                      </a:r>
                    </a:p>
                  </a:txBody>
                  <a:tcPr marL="78095" marR="78095" marT="39048" marB="39048"/>
                </a:tc>
                <a:tc>
                  <a:txBody>
                    <a:bodyPr/>
                    <a:lstStyle/>
                    <a:p>
                      <a:r>
                        <a:rPr lang="en-US" sz="1500" dirty="0"/>
                        <a:t>-0.003657</a:t>
                      </a:r>
                    </a:p>
                  </a:txBody>
                  <a:tcPr marL="78095" marR="78095" marT="39048" marB="39048"/>
                </a:tc>
                <a:tc>
                  <a:txBody>
                    <a:bodyPr/>
                    <a:lstStyle/>
                    <a:p>
                      <a:r>
                        <a:rPr lang="en-US" sz="1500" dirty="0"/>
                        <a:t>0.1476</a:t>
                      </a:r>
                    </a:p>
                  </a:txBody>
                  <a:tcPr marL="78095" marR="78095" marT="39048" marB="39048"/>
                </a:tc>
                <a:tc>
                  <a:txBody>
                    <a:bodyPr/>
                    <a:lstStyle/>
                    <a:p>
                      <a:r>
                        <a:rPr lang="en-US" sz="1500" dirty="0"/>
                        <a:t>Mean</a:t>
                      </a:r>
                    </a:p>
                  </a:txBody>
                  <a:tcPr marL="78095" marR="78095" marT="39048" marB="39048"/>
                </a:tc>
                <a:tc>
                  <a:txBody>
                    <a:bodyPr/>
                    <a:lstStyle/>
                    <a:p>
                      <a:r>
                        <a:rPr lang="en-US" sz="1500" dirty="0"/>
                        <a:t>-0.08158</a:t>
                      </a:r>
                    </a:p>
                  </a:txBody>
                  <a:tcPr marL="78095" marR="78095" marT="39048" marB="39048"/>
                </a:tc>
                <a:tc>
                  <a:txBody>
                    <a:bodyPr/>
                    <a:lstStyle/>
                    <a:p>
                      <a:r>
                        <a:rPr lang="en-US" sz="1500" dirty="0"/>
                        <a:t>7.986</a:t>
                      </a:r>
                    </a:p>
                  </a:txBody>
                  <a:tcPr marL="78095" marR="78095" marT="39048" marB="39048"/>
                </a:tc>
                <a:extLst>
                  <a:ext uri="{0D108BD9-81ED-4DB2-BD59-A6C34878D82A}">
                    <a16:rowId xmlns:a16="http://schemas.microsoft.com/office/drawing/2014/main" val="1884852726"/>
                  </a:ext>
                </a:extLst>
              </a:tr>
              <a:tr h="256436">
                <a:tc>
                  <a:txBody>
                    <a:bodyPr/>
                    <a:lstStyle/>
                    <a:p>
                      <a:r>
                        <a:rPr lang="en-US" sz="1500" dirty="0"/>
                        <a:t>3</a:t>
                      </a:r>
                      <a:r>
                        <a:rPr lang="en-US" sz="1500" baseline="30000" dirty="0"/>
                        <a:t>rd</a:t>
                      </a:r>
                      <a:r>
                        <a:rPr lang="en-US" sz="1500" dirty="0"/>
                        <a:t> Quartile</a:t>
                      </a:r>
                    </a:p>
                  </a:txBody>
                  <a:tcPr marL="78095" marR="78095" marT="39048" marB="39048"/>
                </a:tc>
                <a:tc>
                  <a:txBody>
                    <a:bodyPr/>
                    <a:lstStyle/>
                    <a:p>
                      <a:r>
                        <a:rPr lang="en-US" sz="1500" dirty="0"/>
                        <a:t>-0.8694</a:t>
                      </a:r>
                    </a:p>
                  </a:txBody>
                  <a:tcPr marL="78095" marR="78095" marT="39048" marB="39048"/>
                </a:tc>
                <a:tc>
                  <a:txBody>
                    <a:bodyPr/>
                    <a:lstStyle/>
                    <a:p>
                      <a:r>
                        <a:rPr lang="en-US" sz="1500" dirty="0"/>
                        <a:t>0.2857</a:t>
                      </a:r>
                    </a:p>
                  </a:txBody>
                  <a:tcPr marL="78095" marR="78095" marT="39048" marB="39048"/>
                </a:tc>
                <a:tc>
                  <a:txBody>
                    <a:bodyPr/>
                    <a:lstStyle/>
                    <a:p>
                      <a:r>
                        <a:rPr lang="en-US" sz="1500" dirty="0"/>
                        <a:t>3</a:t>
                      </a:r>
                      <a:r>
                        <a:rPr lang="en-US" sz="1500" baseline="30000" dirty="0"/>
                        <a:t>rd</a:t>
                      </a:r>
                      <a:r>
                        <a:rPr lang="en-US" sz="1500" dirty="0"/>
                        <a:t> Quartile</a:t>
                      </a:r>
                    </a:p>
                  </a:txBody>
                  <a:tcPr marL="78095" marR="78095" marT="39048" marB="39048"/>
                </a:tc>
                <a:tc>
                  <a:txBody>
                    <a:bodyPr/>
                    <a:lstStyle/>
                    <a:p>
                      <a:r>
                        <a:rPr lang="en-US" sz="1500" dirty="0"/>
                        <a:t>0.068367</a:t>
                      </a:r>
                    </a:p>
                  </a:txBody>
                  <a:tcPr marL="78095" marR="78095" marT="39048" marB="39048"/>
                </a:tc>
                <a:tc>
                  <a:txBody>
                    <a:bodyPr/>
                    <a:lstStyle/>
                    <a:p>
                      <a:r>
                        <a:rPr lang="en-US" sz="1500" dirty="0"/>
                        <a:t>0.2857</a:t>
                      </a:r>
                    </a:p>
                  </a:txBody>
                  <a:tcPr marL="78095" marR="78095" marT="39048" marB="39048"/>
                </a:tc>
                <a:tc>
                  <a:txBody>
                    <a:bodyPr/>
                    <a:lstStyle/>
                    <a:p>
                      <a:r>
                        <a:rPr lang="en-US" sz="1500" dirty="0"/>
                        <a:t>3</a:t>
                      </a:r>
                      <a:r>
                        <a:rPr lang="en-US" sz="1500" baseline="30000" dirty="0"/>
                        <a:t>rd</a:t>
                      </a:r>
                      <a:r>
                        <a:rPr lang="en-US" sz="1500" dirty="0"/>
                        <a:t> Quartile</a:t>
                      </a:r>
                    </a:p>
                  </a:txBody>
                  <a:tcPr marL="78095" marR="78095" marT="39048" marB="39048"/>
                </a:tc>
                <a:tc>
                  <a:txBody>
                    <a:bodyPr/>
                    <a:lstStyle/>
                    <a:p>
                      <a:r>
                        <a:rPr lang="en-US" sz="1500" dirty="0"/>
                        <a:t>2.79184</a:t>
                      </a:r>
                    </a:p>
                  </a:txBody>
                  <a:tcPr marL="78095" marR="78095" marT="39048" marB="39048"/>
                </a:tc>
                <a:tc>
                  <a:txBody>
                    <a:bodyPr/>
                    <a:lstStyle/>
                    <a:p>
                      <a:r>
                        <a:rPr lang="en-US" sz="1500" dirty="0"/>
                        <a:t>10.000</a:t>
                      </a:r>
                    </a:p>
                  </a:txBody>
                  <a:tcPr marL="78095" marR="78095" marT="39048" marB="39048"/>
                </a:tc>
                <a:extLst>
                  <a:ext uri="{0D108BD9-81ED-4DB2-BD59-A6C34878D82A}">
                    <a16:rowId xmlns:a16="http://schemas.microsoft.com/office/drawing/2014/main" val="1058724965"/>
                  </a:ext>
                </a:extLst>
              </a:tr>
              <a:tr h="256436">
                <a:tc>
                  <a:txBody>
                    <a:bodyPr/>
                    <a:lstStyle/>
                    <a:p>
                      <a:r>
                        <a:rPr lang="en-US" sz="1500" dirty="0"/>
                        <a:t>Maximum</a:t>
                      </a:r>
                    </a:p>
                  </a:txBody>
                  <a:tcPr marL="78095" marR="78095" marT="39048" marB="39048"/>
                </a:tc>
                <a:tc>
                  <a:txBody>
                    <a:bodyPr/>
                    <a:lstStyle/>
                    <a:p>
                      <a:r>
                        <a:rPr lang="en-US" sz="1500" dirty="0"/>
                        <a:t>6.9306</a:t>
                      </a:r>
                    </a:p>
                  </a:txBody>
                  <a:tcPr marL="78095" marR="78095" marT="39048" marB="39048"/>
                </a:tc>
                <a:tc>
                  <a:txBody>
                    <a:bodyPr/>
                    <a:lstStyle/>
                    <a:p>
                      <a:r>
                        <a:rPr lang="en-US" sz="1500" dirty="0"/>
                        <a:t>4.7143</a:t>
                      </a:r>
                    </a:p>
                  </a:txBody>
                  <a:tcPr marL="78095" marR="78095" marT="39048" marB="39048"/>
                </a:tc>
                <a:tc>
                  <a:txBody>
                    <a:bodyPr/>
                    <a:lstStyle/>
                    <a:p>
                      <a:r>
                        <a:rPr lang="en-US" sz="1500" dirty="0"/>
                        <a:t>Maximum</a:t>
                      </a:r>
                    </a:p>
                  </a:txBody>
                  <a:tcPr marL="78095" marR="78095" marT="39048" marB="39048"/>
                </a:tc>
                <a:tc>
                  <a:txBody>
                    <a:bodyPr/>
                    <a:lstStyle/>
                    <a:p>
                      <a:r>
                        <a:rPr lang="en-US" sz="1500" dirty="0"/>
                        <a:t>0.618367</a:t>
                      </a:r>
                    </a:p>
                  </a:txBody>
                  <a:tcPr marL="78095" marR="78095" marT="39048" marB="39048"/>
                </a:tc>
                <a:tc>
                  <a:txBody>
                    <a:bodyPr/>
                    <a:lstStyle/>
                    <a:p>
                      <a:r>
                        <a:rPr lang="en-US" sz="1500" dirty="0"/>
                        <a:t>0.2857</a:t>
                      </a:r>
                    </a:p>
                  </a:txBody>
                  <a:tcPr marL="78095" marR="78095" marT="39048" marB="39048"/>
                </a:tc>
                <a:tc>
                  <a:txBody>
                    <a:bodyPr/>
                    <a:lstStyle/>
                    <a:p>
                      <a:r>
                        <a:rPr lang="en-US" sz="1500" dirty="0"/>
                        <a:t>Maximum</a:t>
                      </a:r>
                    </a:p>
                  </a:txBody>
                  <a:tcPr marL="78095" marR="78095" marT="39048" marB="39048"/>
                </a:tc>
                <a:tc>
                  <a:txBody>
                    <a:bodyPr/>
                    <a:lstStyle/>
                    <a:p>
                      <a:r>
                        <a:rPr lang="en-US" sz="1500" dirty="0"/>
                        <a:t>5.27755</a:t>
                      </a:r>
                    </a:p>
                  </a:txBody>
                  <a:tcPr marL="78095" marR="78095" marT="39048" marB="39048"/>
                </a:tc>
                <a:tc>
                  <a:txBody>
                    <a:bodyPr/>
                    <a:lstStyle/>
                    <a:p>
                      <a:r>
                        <a:rPr lang="en-US" sz="1500" dirty="0"/>
                        <a:t>13.429</a:t>
                      </a:r>
                    </a:p>
                  </a:txBody>
                  <a:tcPr marL="78095" marR="78095" marT="39048" marB="39048"/>
                </a:tc>
                <a:extLst>
                  <a:ext uri="{0D108BD9-81ED-4DB2-BD59-A6C34878D82A}">
                    <a16:rowId xmlns:a16="http://schemas.microsoft.com/office/drawing/2014/main" val="405675283"/>
                  </a:ext>
                </a:extLst>
              </a:tr>
            </a:tbl>
          </a:graphicData>
        </a:graphic>
      </p:graphicFrame>
      <p:pic>
        <p:nvPicPr>
          <p:cNvPr id="13" name="Picture 12">
            <a:extLst>
              <a:ext uri="{FF2B5EF4-FFF2-40B4-BE49-F238E27FC236}">
                <a16:creationId xmlns:a16="http://schemas.microsoft.com/office/drawing/2014/main" id="{0B399C87-3755-A1E4-D53C-466B3BAEF7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63542" y="1065405"/>
            <a:ext cx="3400900" cy="3171038"/>
          </a:xfrm>
          <a:prstGeom prst="rect">
            <a:avLst/>
          </a:prstGeom>
        </p:spPr>
      </p:pic>
      <p:pic>
        <p:nvPicPr>
          <p:cNvPr id="15" name="Picture 14">
            <a:extLst>
              <a:ext uri="{FF2B5EF4-FFF2-40B4-BE49-F238E27FC236}">
                <a16:creationId xmlns:a16="http://schemas.microsoft.com/office/drawing/2014/main" id="{7B8ECC54-AD0D-BD6C-1B5B-01305B3A52D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8531" y="1065405"/>
            <a:ext cx="3400900" cy="3171038"/>
          </a:xfrm>
          <a:prstGeom prst="rect">
            <a:avLst/>
          </a:prstGeom>
        </p:spPr>
      </p:pic>
      <p:pic>
        <p:nvPicPr>
          <p:cNvPr id="17" name="Picture 16">
            <a:extLst>
              <a:ext uri="{FF2B5EF4-FFF2-40B4-BE49-F238E27FC236}">
                <a16:creationId xmlns:a16="http://schemas.microsoft.com/office/drawing/2014/main" id="{A9460329-8B4E-1407-6764-DA9776B6A8B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10992" y="1065405"/>
            <a:ext cx="3400900" cy="3171039"/>
          </a:xfrm>
          <a:prstGeom prst="rect">
            <a:avLst/>
          </a:prstGeom>
        </p:spPr>
      </p:pic>
    </p:spTree>
    <p:extLst>
      <p:ext uri="{BB962C8B-B14F-4D97-AF65-F5344CB8AC3E}">
        <p14:creationId xmlns:p14="http://schemas.microsoft.com/office/powerpoint/2010/main" val="24918177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0D8B50-D2CC-B539-2F7F-85E799B273FA}"/>
              </a:ext>
            </a:extLst>
          </p:cNvPr>
          <p:cNvSpPr>
            <a:spLocks noGrp="1"/>
          </p:cNvSpPr>
          <p:nvPr>
            <p:ph type="title"/>
          </p:nvPr>
        </p:nvSpPr>
        <p:spPr/>
        <p:txBody>
          <a:bodyPr/>
          <a:lstStyle/>
          <a:p>
            <a:r>
              <a:rPr lang="en-US" dirty="0"/>
              <a:t>Holt Winters Analysis</a:t>
            </a:r>
          </a:p>
        </p:txBody>
      </p:sp>
      <p:sp>
        <p:nvSpPr>
          <p:cNvPr id="4" name="TextBox 3">
            <a:extLst>
              <a:ext uri="{FF2B5EF4-FFF2-40B4-BE49-F238E27FC236}">
                <a16:creationId xmlns:a16="http://schemas.microsoft.com/office/drawing/2014/main" id="{96C655C8-DA4E-4BA9-6324-F0044EAE9736}"/>
              </a:ext>
            </a:extLst>
          </p:cNvPr>
          <p:cNvSpPr txBox="1"/>
          <p:nvPr/>
        </p:nvSpPr>
        <p:spPr>
          <a:xfrm>
            <a:off x="989901" y="1690688"/>
            <a:ext cx="10838576" cy="3693319"/>
          </a:xfrm>
          <a:prstGeom prst="rect">
            <a:avLst/>
          </a:prstGeom>
          <a:noFill/>
        </p:spPr>
        <p:txBody>
          <a:bodyPr wrap="square" rtlCol="0">
            <a:spAutoFit/>
          </a:bodyPr>
          <a:lstStyle/>
          <a:p>
            <a:r>
              <a:rPr lang="en-US" dirty="0"/>
              <a:t>Holt Winters is a forecasting technique that can visualize underlying trends for date and time data. </a:t>
            </a:r>
          </a:p>
          <a:p>
            <a:endParaRPr lang="en-US" dirty="0"/>
          </a:p>
          <a:p>
            <a:r>
              <a:rPr lang="en-US" dirty="0"/>
              <a:t>An interesting aspect of this type of technique is that its predictive capabilities utilize seasonality. </a:t>
            </a:r>
          </a:p>
          <a:p>
            <a:endParaRPr lang="en-US" dirty="0"/>
          </a:p>
          <a:p>
            <a:r>
              <a:rPr lang="en-US" dirty="0"/>
              <a:t>Additionally, projections are much smoother than other forecasting methods, which may make it easier to determine more generalized predictions.  </a:t>
            </a:r>
          </a:p>
          <a:p>
            <a:endParaRPr lang="en-US" dirty="0"/>
          </a:p>
          <a:p>
            <a:r>
              <a:rPr lang="en-US" dirty="0"/>
              <a:t>Given the data, we can see that the projections are much wider for the kitchen and laundry room, which may be related to how they are not always active or aren’t always active in a consistent way. </a:t>
            </a:r>
          </a:p>
          <a:p>
            <a:endParaRPr lang="en-US" dirty="0"/>
          </a:p>
          <a:p>
            <a:r>
              <a:rPr lang="en-US" dirty="0"/>
              <a:t>When we look at the projection for the Water Heater &amp; AC, it appears less narrower. This may be related to how power consumption for these two appliances are generally far more consistent and frequent, which may lead to less overall variation than like that in the kitchen and laundry room.</a:t>
            </a:r>
          </a:p>
        </p:txBody>
      </p:sp>
    </p:spTree>
    <p:extLst>
      <p:ext uri="{BB962C8B-B14F-4D97-AF65-F5344CB8AC3E}">
        <p14:creationId xmlns:p14="http://schemas.microsoft.com/office/powerpoint/2010/main" val="11327152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D13DE5-ED26-53D2-91A3-5AF4B37C6DCE}"/>
              </a:ext>
            </a:extLst>
          </p:cNvPr>
          <p:cNvSpPr>
            <a:spLocks noGrp="1"/>
          </p:cNvSpPr>
          <p:nvPr>
            <p:ph type="title"/>
          </p:nvPr>
        </p:nvSpPr>
        <p:spPr>
          <a:xfrm>
            <a:off x="983106" y="230901"/>
            <a:ext cx="10515600" cy="666721"/>
          </a:xfrm>
        </p:spPr>
        <p:txBody>
          <a:bodyPr>
            <a:normAutofit fontScale="90000"/>
          </a:bodyPr>
          <a:lstStyle/>
          <a:p>
            <a:r>
              <a:rPr lang="en-US" dirty="0"/>
              <a:t>Holt Winters Forecasting Visualizations</a:t>
            </a:r>
          </a:p>
        </p:txBody>
      </p:sp>
      <p:pic>
        <p:nvPicPr>
          <p:cNvPr id="5" name="Picture 4">
            <a:extLst>
              <a:ext uri="{FF2B5EF4-FFF2-40B4-BE49-F238E27FC236}">
                <a16:creationId xmlns:a16="http://schemas.microsoft.com/office/drawing/2014/main" id="{28CE45D9-0534-A6C1-CBEA-351F47ED11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28646" y="1015067"/>
            <a:ext cx="3635258" cy="2895617"/>
          </a:xfrm>
          <a:prstGeom prst="rect">
            <a:avLst/>
          </a:prstGeom>
        </p:spPr>
      </p:pic>
      <p:pic>
        <p:nvPicPr>
          <p:cNvPr id="7" name="Picture 6">
            <a:extLst>
              <a:ext uri="{FF2B5EF4-FFF2-40B4-BE49-F238E27FC236}">
                <a16:creationId xmlns:a16="http://schemas.microsoft.com/office/drawing/2014/main" id="{2E4E890A-8CE3-1C11-5E02-4B08B89240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28646" y="3910684"/>
            <a:ext cx="3635258" cy="2895617"/>
          </a:xfrm>
          <a:prstGeom prst="rect">
            <a:avLst/>
          </a:prstGeom>
        </p:spPr>
      </p:pic>
      <p:pic>
        <p:nvPicPr>
          <p:cNvPr id="9" name="Picture 8">
            <a:extLst>
              <a:ext uri="{FF2B5EF4-FFF2-40B4-BE49-F238E27FC236}">
                <a16:creationId xmlns:a16="http://schemas.microsoft.com/office/drawing/2014/main" id="{EF3D19B7-F46C-5F76-B5DB-90C5DBB0182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9707" y="1015067"/>
            <a:ext cx="3635259" cy="2895618"/>
          </a:xfrm>
          <a:prstGeom prst="rect">
            <a:avLst/>
          </a:prstGeom>
        </p:spPr>
      </p:pic>
      <p:pic>
        <p:nvPicPr>
          <p:cNvPr id="11" name="Picture 10">
            <a:extLst>
              <a:ext uri="{FF2B5EF4-FFF2-40B4-BE49-F238E27FC236}">
                <a16:creationId xmlns:a16="http://schemas.microsoft.com/office/drawing/2014/main" id="{C5F25373-E1F4-9A35-07B9-7D3CCE60F57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9707" y="3909272"/>
            <a:ext cx="3635258" cy="2895617"/>
          </a:xfrm>
          <a:prstGeom prst="rect">
            <a:avLst/>
          </a:prstGeom>
        </p:spPr>
      </p:pic>
      <p:pic>
        <p:nvPicPr>
          <p:cNvPr id="13" name="Picture 12">
            <a:extLst>
              <a:ext uri="{FF2B5EF4-FFF2-40B4-BE49-F238E27FC236}">
                <a16:creationId xmlns:a16="http://schemas.microsoft.com/office/drawing/2014/main" id="{EE4D954A-C34A-1B18-7A78-A12FEFDEBFB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22456" y="1015066"/>
            <a:ext cx="3635258" cy="2895617"/>
          </a:xfrm>
          <a:prstGeom prst="rect">
            <a:avLst/>
          </a:prstGeom>
        </p:spPr>
      </p:pic>
      <p:pic>
        <p:nvPicPr>
          <p:cNvPr id="15" name="Picture 14">
            <a:extLst>
              <a:ext uri="{FF2B5EF4-FFF2-40B4-BE49-F238E27FC236}">
                <a16:creationId xmlns:a16="http://schemas.microsoft.com/office/drawing/2014/main" id="{DD6A477E-6176-13F8-BE4C-E2E1ED6FCD0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321924" y="3899470"/>
            <a:ext cx="3635260" cy="2895618"/>
          </a:xfrm>
          <a:prstGeom prst="rect">
            <a:avLst/>
          </a:prstGeom>
        </p:spPr>
      </p:pic>
    </p:spTree>
    <p:extLst>
      <p:ext uri="{BB962C8B-B14F-4D97-AF65-F5344CB8AC3E}">
        <p14:creationId xmlns:p14="http://schemas.microsoft.com/office/powerpoint/2010/main" val="7851455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2C67EE-2B73-29C8-CEE6-72581FAA8969}"/>
              </a:ext>
            </a:extLst>
          </p:cNvPr>
          <p:cNvSpPr>
            <a:spLocks noGrp="1"/>
          </p:cNvSpPr>
          <p:nvPr>
            <p:ph type="title"/>
          </p:nvPr>
        </p:nvSpPr>
        <p:spPr/>
        <p:txBody>
          <a:bodyPr/>
          <a:lstStyle/>
          <a:p>
            <a:r>
              <a:rPr lang="en-US" dirty="0"/>
              <a:t>Useful correlations or predictions from the data</a:t>
            </a:r>
          </a:p>
        </p:txBody>
      </p:sp>
      <p:sp>
        <p:nvSpPr>
          <p:cNvPr id="3" name="Content Placeholder 2">
            <a:extLst>
              <a:ext uri="{FF2B5EF4-FFF2-40B4-BE49-F238E27FC236}">
                <a16:creationId xmlns:a16="http://schemas.microsoft.com/office/drawing/2014/main" id="{2808B7D5-543D-65D0-CB02-95288F65D6D7}"/>
              </a:ext>
            </a:extLst>
          </p:cNvPr>
          <p:cNvSpPr>
            <a:spLocks noGrp="1"/>
          </p:cNvSpPr>
          <p:nvPr>
            <p:ph idx="1"/>
          </p:nvPr>
        </p:nvSpPr>
        <p:spPr/>
        <p:txBody>
          <a:bodyPr>
            <a:normAutofit fontScale="92500"/>
          </a:bodyPr>
          <a:lstStyle/>
          <a:p>
            <a:r>
              <a:rPr lang="en-US" dirty="0"/>
              <a:t>It appears that the laundry room and Water Heater &amp; AC are always consuming power. The former’s power consumption spikes when its appliances are being used directly (washing/drying clothes). </a:t>
            </a:r>
          </a:p>
          <a:p>
            <a:r>
              <a:rPr lang="en-US" dirty="0"/>
              <a:t>The latter’s power consumption has less noticeable spikes, consumes more power generally, and appears to be more directly affected by seasonality than the laundry room or the kitchen. More specifically, power consumption is higher during the summer season than the winter season.</a:t>
            </a:r>
          </a:p>
          <a:p>
            <a:r>
              <a:rPr lang="en-US" dirty="0"/>
              <a:t>The power consumption of the kitchen and laundry room appear less seasonally affected. In general, the kitchen’s spikes in power consumption are not prolonged. They do not last as long as the spikes in the laundry room. </a:t>
            </a:r>
          </a:p>
        </p:txBody>
      </p:sp>
    </p:spTree>
    <p:extLst>
      <p:ext uri="{BB962C8B-B14F-4D97-AF65-F5344CB8AC3E}">
        <p14:creationId xmlns:p14="http://schemas.microsoft.com/office/powerpoint/2010/main" val="31013243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F89135-6C9C-D697-22E7-1F393E83D312}"/>
              </a:ext>
            </a:extLst>
          </p:cNvPr>
          <p:cNvSpPr>
            <a:spLocks noGrp="1"/>
          </p:cNvSpPr>
          <p:nvPr>
            <p:ph type="title"/>
          </p:nvPr>
        </p:nvSpPr>
        <p:spPr/>
        <p:txBody>
          <a:bodyPr/>
          <a:lstStyle/>
          <a:p>
            <a:r>
              <a:rPr lang="en-US" dirty="0"/>
              <a:t>Summary statement</a:t>
            </a:r>
          </a:p>
        </p:txBody>
      </p:sp>
      <p:sp>
        <p:nvSpPr>
          <p:cNvPr id="3" name="Content Placeholder 2">
            <a:extLst>
              <a:ext uri="{FF2B5EF4-FFF2-40B4-BE49-F238E27FC236}">
                <a16:creationId xmlns:a16="http://schemas.microsoft.com/office/drawing/2014/main" id="{B6AF52C7-F670-2877-A8BD-557ADF23EC3D}"/>
              </a:ext>
            </a:extLst>
          </p:cNvPr>
          <p:cNvSpPr>
            <a:spLocks noGrp="1"/>
          </p:cNvSpPr>
          <p:nvPr>
            <p:ph idx="1"/>
          </p:nvPr>
        </p:nvSpPr>
        <p:spPr/>
        <p:txBody>
          <a:bodyPr/>
          <a:lstStyle/>
          <a:p>
            <a:r>
              <a:rPr lang="en-US" dirty="0"/>
              <a:t>Given our analysis, I believe that the use of Internet of Things technology and Data Analytics are capable of the following:</a:t>
            </a:r>
          </a:p>
          <a:p>
            <a:pPr lvl="1"/>
            <a:r>
              <a:rPr lang="en-US" dirty="0"/>
              <a:t>Helping home owners visualize their power consumption patterns across day, week, month, year and other periods of seasonality.</a:t>
            </a:r>
          </a:p>
          <a:p>
            <a:pPr marL="457200" lvl="1" indent="0">
              <a:buNone/>
            </a:pPr>
            <a:endParaRPr lang="en-US" dirty="0"/>
          </a:p>
          <a:p>
            <a:pPr lvl="1"/>
            <a:r>
              <a:rPr lang="en-US" dirty="0"/>
              <a:t>It is possible to predict future power consumption with some measure of confidence. </a:t>
            </a:r>
          </a:p>
          <a:p>
            <a:pPr lvl="2"/>
            <a:r>
              <a:rPr lang="en-US" dirty="0"/>
              <a:t>However, it is important that additional factors (outside of the scope of the data) may be relevant, such as cost of electricity + travel (not being at home) +  changes in energy efficiency over time (difference between newer and older appliances) + etc.</a:t>
            </a:r>
          </a:p>
        </p:txBody>
      </p:sp>
    </p:spTree>
    <p:extLst>
      <p:ext uri="{BB962C8B-B14F-4D97-AF65-F5344CB8AC3E}">
        <p14:creationId xmlns:p14="http://schemas.microsoft.com/office/powerpoint/2010/main" val="36054604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8D11F4-919B-0D8A-ACAF-C3C07AF2EECF}"/>
              </a:ext>
            </a:extLst>
          </p:cNvPr>
          <p:cNvSpPr>
            <a:spLocks noGrp="1"/>
          </p:cNvSpPr>
          <p:nvPr>
            <p:ph type="title"/>
          </p:nvPr>
        </p:nvSpPr>
        <p:spPr/>
        <p:txBody>
          <a:bodyPr/>
          <a:lstStyle/>
          <a:p>
            <a:r>
              <a:rPr lang="en-US" dirty="0"/>
              <a:t>Additional recommendations</a:t>
            </a:r>
          </a:p>
        </p:txBody>
      </p:sp>
      <p:sp>
        <p:nvSpPr>
          <p:cNvPr id="3" name="Content Placeholder 2">
            <a:extLst>
              <a:ext uri="{FF2B5EF4-FFF2-40B4-BE49-F238E27FC236}">
                <a16:creationId xmlns:a16="http://schemas.microsoft.com/office/drawing/2014/main" id="{9AE3C022-3579-35FC-90CC-07564EBD86D0}"/>
              </a:ext>
            </a:extLst>
          </p:cNvPr>
          <p:cNvSpPr>
            <a:spLocks noGrp="1"/>
          </p:cNvSpPr>
          <p:nvPr>
            <p:ph idx="1"/>
          </p:nvPr>
        </p:nvSpPr>
        <p:spPr/>
        <p:txBody>
          <a:bodyPr>
            <a:normAutofit fontScale="92500" lnSpcReduction="10000"/>
          </a:bodyPr>
          <a:lstStyle/>
          <a:p>
            <a:r>
              <a:rPr lang="en-US" dirty="0"/>
              <a:t>1. It would be potentially insightful to know whether or not a home owner travels frequently or not.</a:t>
            </a:r>
          </a:p>
          <a:p>
            <a:r>
              <a:rPr lang="en-US" dirty="0"/>
              <a:t>2. It would be insightful to know energy costs and whether or not home owners may change their consumption patterns given that.</a:t>
            </a:r>
          </a:p>
          <a:p>
            <a:r>
              <a:rPr lang="en-US" dirty="0"/>
              <a:t>3. It would be insightful to compare data between newer and older houses, specifically looking to see if energy efficiency of appliances have any bearing on consumption patterns.</a:t>
            </a:r>
          </a:p>
          <a:p>
            <a:r>
              <a:rPr lang="en-US" dirty="0"/>
              <a:t>4. It would be interesting to see how consumption patterns differ based on geography.</a:t>
            </a:r>
          </a:p>
          <a:p>
            <a:r>
              <a:rPr lang="en-US" dirty="0"/>
              <a:t>5. It would be interesting to see how consumption patterns differ based on income level, education level or proximity to city centers.</a:t>
            </a:r>
          </a:p>
        </p:txBody>
      </p:sp>
    </p:spTree>
    <p:extLst>
      <p:ext uri="{BB962C8B-B14F-4D97-AF65-F5344CB8AC3E}">
        <p14:creationId xmlns:p14="http://schemas.microsoft.com/office/powerpoint/2010/main" val="7093665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1A4CF4-A678-92F6-CB60-44725E5AC663}"/>
              </a:ext>
            </a:extLst>
          </p:cNvPr>
          <p:cNvSpPr>
            <a:spLocks noGrp="1"/>
          </p:cNvSpPr>
          <p:nvPr>
            <p:ph type="title"/>
          </p:nvPr>
        </p:nvSpPr>
        <p:spPr/>
        <p:txBody>
          <a:bodyPr/>
          <a:lstStyle/>
          <a:p>
            <a:r>
              <a:rPr lang="en-US" dirty="0"/>
              <a:t>Lessons learned</a:t>
            </a:r>
          </a:p>
        </p:txBody>
      </p:sp>
      <p:sp>
        <p:nvSpPr>
          <p:cNvPr id="3" name="Content Placeholder 2">
            <a:extLst>
              <a:ext uri="{FF2B5EF4-FFF2-40B4-BE49-F238E27FC236}">
                <a16:creationId xmlns:a16="http://schemas.microsoft.com/office/drawing/2014/main" id="{DF565AA4-9F9E-CECC-AEB0-E531C882E368}"/>
              </a:ext>
            </a:extLst>
          </p:cNvPr>
          <p:cNvSpPr>
            <a:spLocks noGrp="1"/>
          </p:cNvSpPr>
          <p:nvPr>
            <p:ph idx="1"/>
          </p:nvPr>
        </p:nvSpPr>
        <p:spPr/>
        <p:txBody>
          <a:bodyPr/>
          <a:lstStyle/>
          <a:p>
            <a:r>
              <a:rPr lang="en-US" dirty="0"/>
              <a:t>Throughout this project, we learned the value of filtering date and time data to better interpret trends and patterns in the data (granularity)</a:t>
            </a:r>
          </a:p>
          <a:p>
            <a:pPr marL="0" indent="0">
              <a:buNone/>
            </a:pPr>
            <a:endParaRPr lang="en-US" dirty="0"/>
          </a:p>
          <a:p>
            <a:r>
              <a:rPr lang="en-US" dirty="0"/>
              <a:t>We learned the value of properly organizing data so that it can be worked upon with certain techniques in order to generate particular insights (forecasting, time series, etc.)</a:t>
            </a:r>
          </a:p>
        </p:txBody>
      </p:sp>
    </p:spTree>
    <p:extLst>
      <p:ext uri="{BB962C8B-B14F-4D97-AF65-F5344CB8AC3E}">
        <p14:creationId xmlns:p14="http://schemas.microsoft.com/office/powerpoint/2010/main" val="28287337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25D25-560E-6452-F3C0-BAA4D8BE0273}"/>
              </a:ext>
            </a:extLst>
          </p:cNvPr>
          <p:cNvSpPr>
            <a:spLocks noGrp="1"/>
          </p:cNvSpPr>
          <p:nvPr>
            <p:ph type="title"/>
          </p:nvPr>
        </p:nvSpPr>
        <p:spPr/>
        <p:txBody>
          <a:bodyPr/>
          <a:lstStyle/>
          <a:p>
            <a:r>
              <a:rPr lang="en-US" dirty="0"/>
              <a:t>Overall Power Consumption </a:t>
            </a:r>
          </a:p>
        </p:txBody>
      </p:sp>
      <p:sp>
        <p:nvSpPr>
          <p:cNvPr id="6" name="TextBox 5">
            <a:extLst>
              <a:ext uri="{FF2B5EF4-FFF2-40B4-BE49-F238E27FC236}">
                <a16:creationId xmlns:a16="http://schemas.microsoft.com/office/drawing/2014/main" id="{3B29AC4A-FAE3-3018-8B79-5DBE52F35574}"/>
              </a:ext>
            </a:extLst>
          </p:cNvPr>
          <p:cNvSpPr txBox="1"/>
          <p:nvPr/>
        </p:nvSpPr>
        <p:spPr>
          <a:xfrm>
            <a:off x="6920917" y="2097248"/>
            <a:ext cx="5201175" cy="2308324"/>
          </a:xfrm>
          <a:prstGeom prst="rect">
            <a:avLst/>
          </a:prstGeom>
          <a:noFill/>
        </p:spPr>
        <p:txBody>
          <a:bodyPr wrap="square" rtlCol="0">
            <a:spAutoFit/>
          </a:bodyPr>
          <a:lstStyle/>
          <a:p>
            <a:r>
              <a:rPr lang="en-US" dirty="0"/>
              <a:t>This graph confirms what was illustrated in our previous analysis from the kick-off meeting.</a:t>
            </a:r>
          </a:p>
          <a:p>
            <a:endParaRPr lang="en-US" dirty="0"/>
          </a:p>
          <a:p>
            <a:r>
              <a:rPr lang="en-US" dirty="0"/>
              <a:t>Power consumption is overwhelmingly related to temperature regulation.</a:t>
            </a:r>
          </a:p>
          <a:p>
            <a:endParaRPr lang="en-US" dirty="0"/>
          </a:p>
          <a:p>
            <a:r>
              <a:rPr lang="en-US" dirty="0"/>
              <a:t>In the next slide, this will be further confirmed by looking at power consumption by specific year.</a:t>
            </a:r>
          </a:p>
        </p:txBody>
      </p:sp>
      <p:pic>
        <p:nvPicPr>
          <p:cNvPr id="10" name="Picture 9">
            <a:extLst>
              <a:ext uri="{FF2B5EF4-FFF2-40B4-BE49-F238E27FC236}">
                <a16:creationId xmlns:a16="http://schemas.microsoft.com/office/drawing/2014/main" id="{14551FBC-4CBD-025F-EFE5-98CCB37131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519063"/>
            <a:ext cx="5991225" cy="5229225"/>
          </a:xfrm>
          <a:prstGeom prst="rect">
            <a:avLst/>
          </a:prstGeom>
        </p:spPr>
      </p:pic>
    </p:spTree>
    <p:extLst>
      <p:ext uri="{BB962C8B-B14F-4D97-AF65-F5344CB8AC3E}">
        <p14:creationId xmlns:p14="http://schemas.microsoft.com/office/powerpoint/2010/main" val="342911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4DFCF4-829A-27A5-2914-8F0019B47FEC}"/>
              </a:ext>
            </a:extLst>
          </p:cNvPr>
          <p:cNvSpPr>
            <a:spLocks noGrp="1"/>
          </p:cNvSpPr>
          <p:nvPr>
            <p:ph type="title"/>
          </p:nvPr>
        </p:nvSpPr>
        <p:spPr/>
        <p:txBody>
          <a:bodyPr/>
          <a:lstStyle/>
          <a:p>
            <a:r>
              <a:rPr lang="en-US" dirty="0"/>
              <a:t>Power Consumption by Year </a:t>
            </a:r>
          </a:p>
        </p:txBody>
      </p:sp>
      <p:pic>
        <p:nvPicPr>
          <p:cNvPr id="29" name="Picture 28">
            <a:extLst>
              <a:ext uri="{FF2B5EF4-FFF2-40B4-BE49-F238E27FC236}">
                <a16:creationId xmlns:a16="http://schemas.microsoft.com/office/drawing/2014/main" id="{7028DCCE-F074-7A4B-C43E-51EBD22359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09808"/>
            <a:ext cx="3695219" cy="3364127"/>
          </a:xfrm>
          <a:prstGeom prst="rect">
            <a:avLst/>
          </a:prstGeom>
        </p:spPr>
      </p:pic>
      <p:pic>
        <p:nvPicPr>
          <p:cNvPr id="33" name="Picture 32">
            <a:extLst>
              <a:ext uri="{FF2B5EF4-FFF2-40B4-BE49-F238E27FC236}">
                <a16:creationId xmlns:a16="http://schemas.microsoft.com/office/drawing/2014/main" id="{4705F6E0-4B99-7310-BCBE-0F27B25FE4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69215" y="3209808"/>
            <a:ext cx="3765903" cy="3364127"/>
          </a:xfrm>
          <a:prstGeom prst="rect">
            <a:avLst/>
          </a:prstGeom>
        </p:spPr>
      </p:pic>
      <p:pic>
        <p:nvPicPr>
          <p:cNvPr id="35" name="Picture 34">
            <a:extLst>
              <a:ext uri="{FF2B5EF4-FFF2-40B4-BE49-F238E27FC236}">
                <a16:creationId xmlns:a16="http://schemas.microsoft.com/office/drawing/2014/main" id="{5D988565-C9CB-97D4-FE47-4194E8070D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09114" y="3209807"/>
            <a:ext cx="3982886" cy="3364127"/>
          </a:xfrm>
          <a:prstGeom prst="rect">
            <a:avLst/>
          </a:prstGeom>
        </p:spPr>
      </p:pic>
      <p:sp>
        <p:nvSpPr>
          <p:cNvPr id="36" name="TextBox 35">
            <a:extLst>
              <a:ext uri="{FF2B5EF4-FFF2-40B4-BE49-F238E27FC236}">
                <a16:creationId xmlns:a16="http://schemas.microsoft.com/office/drawing/2014/main" id="{B8278A82-A040-F062-D76D-68D3D54086C1}"/>
              </a:ext>
            </a:extLst>
          </p:cNvPr>
          <p:cNvSpPr txBox="1"/>
          <p:nvPr/>
        </p:nvSpPr>
        <p:spPr>
          <a:xfrm>
            <a:off x="477474" y="1761688"/>
            <a:ext cx="11611062" cy="923330"/>
          </a:xfrm>
          <a:prstGeom prst="rect">
            <a:avLst/>
          </a:prstGeom>
          <a:noFill/>
        </p:spPr>
        <p:txBody>
          <a:bodyPr wrap="square" rtlCol="0">
            <a:spAutoFit/>
          </a:bodyPr>
          <a:lstStyle/>
          <a:p>
            <a:r>
              <a:rPr lang="en-US" dirty="0"/>
              <a:t>Regardless of year, power consumption is most related to temperature regulation. </a:t>
            </a:r>
          </a:p>
          <a:p>
            <a:endParaRPr lang="en-US" dirty="0"/>
          </a:p>
          <a:p>
            <a:r>
              <a:rPr lang="en-US" dirty="0"/>
              <a:t>This is especially true, as we will see in the next slide, if we look at this breakdown based on specific dates. </a:t>
            </a:r>
          </a:p>
        </p:txBody>
      </p:sp>
    </p:spTree>
    <p:extLst>
      <p:ext uri="{BB962C8B-B14F-4D97-AF65-F5344CB8AC3E}">
        <p14:creationId xmlns:p14="http://schemas.microsoft.com/office/powerpoint/2010/main" val="19746229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6D768E-8B7B-DFC1-1540-C206322EB85B}"/>
              </a:ext>
            </a:extLst>
          </p:cNvPr>
          <p:cNvSpPr>
            <a:spLocks noGrp="1"/>
          </p:cNvSpPr>
          <p:nvPr>
            <p:ph type="title"/>
          </p:nvPr>
        </p:nvSpPr>
        <p:spPr/>
        <p:txBody>
          <a:bodyPr/>
          <a:lstStyle/>
          <a:p>
            <a:r>
              <a:rPr lang="en-US" dirty="0"/>
              <a:t>Power Consumption by Specific Date</a:t>
            </a:r>
          </a:p>
        </p:txBody>
      </p:sp>
      <p:pic>
        <p:nvPicPr>
          <p:cNvPr id="5" name="Picture 4">
            <a:extLst>
              <a:ext uri="{FF2B5EF4-FFF2-40B4-BE49-F238E27FC236}">
                <a16:creationId xmlns:a16="http://schemas.microsoft.com/office/drawing/2014/main" id="{2FCC4693-5C4F-7C77-F9DC-8A200C0164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2558" y="1931843"/>
            <a:ext cx="5509529" cy="4561032"/>
          </a:xfrm>
          <a:prstGeom prst="rect">
            <a:avLst/>
          </a:prstGeom>
        </p:spPr>
      </p:pic>
      <p:sp>
        <p:nvSpPr>
          <p:cNvPr id="6" name="TextBox 5">
            <a:extLst>
              <a:ext uri="{FF2B5EF4-FFF2-40B4-BE49-F238E27FC236}">
                <a16:creationId xmlns:a16="http://schemas.microsoft.com/office/drawing/2014/main" id="{8C2381F0-5558-1A7D-5528-47135581AFA0}"/>
              </a:ext>
            </a:extLst>
          </p:cNvPr>
          <p:cNvSpPr txBox="1"/>
          <p:nvPr/>
        </p:nvSpPr>
        <p:spPr>
          <a:xfrm>
            <a:off x="6096000" y="1931843"/>
            <a:ext cx="5917035" cy="4247317"/>
          </a:xfrm>
          <a:prstGeom prst="rect">
            <a:avLst/>
          </a:prstGeom>
          <a:noFill/>
        </p:spPr>
        <p:txBody>
          <a:bodyPr wrap="square" rtlCol="0">
            <a:spAutoFit/>
          </a:bodyPr>
          <a:lstStyle/>
          <a:p>
            <a:r>
              <a:rPr lang="en-US" dirty="0"/>
              <a:t>As mentioned in the previous slide, we again can see just how much temperature regulation contributes to power consumption.</a:t>
            </a:r>
          </a:p>
          <a:p>
            <a:endParaRPr lang="en-US" dirty="0"/>
          </a:p>
          <a:p>
            <a:r>
              <a:rPr lang="en-US" dirty="0"/>
              <a:t>That being said, as we take deeper looks into the data, based on date and time, we start to see major differences in power consumption between the kitchen and the laundry room.</a:t>
            </a:r>
          </a:p>
          <a:p>
            <a:endParaRPr lang="en-US" dirty="0"/>
          </a:p>
          <a:p>
            <a:r>
              <a:rPr lang="en-US" dirty="0"/>
              <a:t>We will continue to see differences in power consumption between these two parts of the house in later slides.</a:t>
            </a:r>
          </a:p>
          <a:p>
            <a:endParaRPr lang="en-US" dirty="0"/>
          </a:p>
          <a:p>
            <a:r>
              <a:rPr lang="en-US" dirty="0"/>
              <a:t>With this in mind, we should consider how might seasonality affect power consumption in the area of consumer electronic usage.</a:t>
            </a:r>
          </a:p>
          <a:p>
            <a:endParaRPr lang="en-US" dirty="0"/>
          </a:p>
        </p:txBody>
      </p:sp>
    </p:spTree>
    <p:extLst>
      <p:ext uri="{BB962C8B-B14F-4D97-AF65-F5344CB8AC3E}">
        <p14:creationId xmlns:p14="http://schemas.microsoft.com/office/powerpoint/2010/main" val="40194043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17C4C8-C522-2180-5FFC-16CA462BD183}"/>
              </a:ext>
            </a:extLst>
          </p:cNvPr>
          <p:cNvSpPr>
            <a:spLocks noGrp="1"/>
          </p:cNvSpPr>
          <p:nvPr>
            <p:ph type="title"/>
          </p:nvPr>
        </p:nvSpPr>
        <p:spPr/>
        <p:txBody>
          <a:bodyPr/>
          <a:lstStyle/>
          <a:p>
            <a:r>
              <a:rPr lang="en-US" dirty="0"/>
              <a:t>Visualizing differences in power consumption</a:t>
            </a:r>
          </a:p>
        </p:txBody>
      </p:sp>
      <p:sp>
        <p:nvSpPr>
          <p:cNvPr id="4" name="TextBox 3">
            <a:extLst>
              <a:ext uri="{FF2B5EF4-FFF2-40B4-BE49-F238E27FC236}">
                <a16:creationId xmlns:a16="http://schemas.microsoft.com/office/drawing/2014/main" id="{F3F976C8-995B-6B38-F670-37197F720C97}"/>
              </a:ext>
            </a:extLst>
          </p:cNvPr>
          <p:cNvSpPr txBox="1"/>
          <p:nvPr/>
        </p:nvSpPr>
        <p:spPr>
          <a:xfrm>
            <a:off x="838200" y="1853967"/>
            <a:ext cx="11208391" cy="2862322"/>
          </a:xfrm>
          <a:prstGeom prst="rect">
            <a:avLst/>
          </a:prstGeom>
          <a:noFill/>
        </p:spPr>
        <p:txBody>
          <a:bodyPr wrap="square" rtlCol="0">
            <a:spAutoFit/>
          </a:bodyPr>
          <a:lstStyle/>
          <a:p>
            <a:r>
              <a:rPr lang="en-US" dirty="0"/>
              <a:t>As mentioned in the previous slide, we will now take a look at how power consumption between the kitchen, the laundry room and the AC &amp; Heater differ at different moments of time.</a:t>
            </a:r>
          </a:p>
          <a:p>
            <a:endParaRPr lang="en-US" dirty="0"/>
          </a:p>
          <a:p>
            <a:r>
              <a:rPr lang="en-US" dirty="0"/>
              <a:t>These visualizations should prompt us to consider how we use different home appliances throughout the day, the week or some other period of time. </a:t>
            </a:r>
          </a:p>
          <a:p>
            <a:endParaRPr lang="en-US" dirty="0"/>
          </a:p>
          <a:p>
            <a:r>
              <a:rPr lang="en-US" dirty="0"/>
              <a:t>Given that these visualizations are very specific, we should think about consumption behavior and habits. </a:t>
            </a:r>
          </a:p>
          <a:p>
            <a:endParaRPr lang="en-US" dirty="0"/>
          </a:p>
          <a:p>
            <a:r>
              <a:rPr lang="en-US" dirty="0"/>
              <a:t>It may not be possible to generate long-term insights regarding power consumption, such as generalizations, when looking at specific visualizations as demonstrated in the following slides. However</a:t>
            </a:r>
          </a:p>
        </p:txBody>
      </p:sp>
    </p:spTree>
    <p:extLst>
      <p:ext uri="{BB962C8B-B14F-4D97-AF65-F5344CB8AC3E}">
        <p14:creationId xmlns:p14="http://schemas.microsoft.com/office/powerpoint/2010/main" val="1293960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B46234-FE67-F9D0-76A9-326846CCBB38}"/>
              </a:ext>
            </a:extLst>
          </p:cNvPr>
          <p:cNvSpPr>
            <a:spLocks noGrp="1"/>
          </p:cNvSpPr>
          <p:nvPr>
            <p:ph type="title"/>
          </p:nvPr>
        </p:nvSpPr>
        <p:spPr/>
        <p:txBody>
          <a:bodyPr/>
          <a:lstStyle/>
          <a:p>
            <a:r>
              <a:rPr lang="en-US" dirty="0"/>
              <a:t>Power Consumption by Day </a:t>
            </a:r>
          </a:p>
        </p:txBody>
      </p:sp>
      <p:pic>
        <p:nvPicPr>
          <p:cNvPr id="5" name="Picture 4">
            <a:extLst>
              <a:ext uri="{FF2B5EF4-FFF2-40B4-BE49-F238E27FC236}">
                <a16:creationId xmlns:a16="http://schemas.microsoft.com/office/drawing/2014/main" id="{4B520C89-5F7E-CA5C-D50B-3CDA7D1E45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3615" y="1482253"/>
            <a:ext cx="6451134" cy="5132465"/>
          </a:xfrm>
          <a:prstGeom prst="rect">
            <a:avLst/>
          </a:prstGeom>
        </p:spPr>
      </p:pic>
      <p:sp>
        <p:nvSpPr>
          <p:cNvPr id="6" name="TextBox 5">
            <a:extLst>
              <a:ext uri="{FF2B5EF4-FFF2-40B4-BE49-F238E27FC236}">
                <a16:creationId xmlns:a16="http://schemas.microsoft.com/office/drawing/2014/main" id="{D2A96887-FD6C-4C60-BA97-E6A4692C66B6}"/>
              </a:ext>
            </a:extLst>
          </p:cNvPr>
          <p:cNvSpPr txBox="1"/>
          <p:nvPr/>
        </p:nvSpPr>
        <p:spPr>
          <a:xfrm>
            <a:off x="7013197" y="1482253"/>
            <a:ext cx="4885188" cy="4524315"/>
          </a:xfrm>
          <a:prstGeom prst="rect">
            <a:avLst/>
          </a:prstGeom>
          <a:noFill/>
        </p:spPr>
        <p:txBody>
          <a:bodyPr wrap="square" rtlCol="0">
            <a:spAutoFit/>
          </a:bodyPr>
          <a:lstStyle/>
          <a:p>
            <a:r>
              <a:rPr lang="en-US" dirty="0"/>
              <a:t>For July 15</a:t>
            </a:r>
            <a:r>
              <a:rPr lang="en-US" baseline="30000" dirty="0"/>
              <a:t>th</a:t>
            </a:r>
            <a:r>
              <a:rPr lang="en-US" dirty="0"/>
              <a:t> 2009, we can clearly see that power consumption associated with the Water Heater &amp; AC was more consistent and took place throughout the whole day. This is also true for the laundry room (when not in active use).</a:t>
            </a:r>
          </a:p>
          <a:p>
            <a:endParaRPr lang="en-US" dirty="0"/>
          </a:p>
          <a:p>
            <a:r>
              <a:rPr lang="en-US" dirty="0"/>
              <a:t>As for power consumption in the kitchen its use was not consistent and did not took place throughout the whole day.</a:t>
            </a:r>
          </a:p>
          <a:p>
            <a:endParaRPr lang="en-US" dirty="0"/>
          </a:p>
          <a:p>
            <a:r>
              <a:rPr lang="en-US" dirty="0"/>
              <a:t>In the kitchen, power usage spiked only once during the morning time. However, there were two spikes in power consumption, in the morning and night time, for the Water Heater &amp; AC. </a:t>
            </a:r>
          </a:p>
          <a:p>
            <a:endParaRPr lang="en-US" dirty="0"/>
          </a:p>
          <a:p>
            <a:r>
              <a:rPr lang="en-US" dirty="0"/>
              <a:t>This graph may be related to a “typical” work day. </a:t>
            </a:r>
          </a:p>
        </p:txBody>
      </p:sp>
    </p:spTree>
    <p:extLst>
      <p:ext uri="{BB962C8B-B14F-4D97-AF65-F5344CB8AC3E}">
        <p14:creationId xmlns:p14="http://schemas.microsoft.com/office/powerpoint/2010/main" val="42365118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D17AC9-9A82-1903-9416-D76D6A8BE489}"/>
              </a:ext>
            </a:extLst>
          </p:cNvPr>
          <p:cNvSpPr>
            <a:spLocks noGrp="1"/>
          </p:cNvSpPr>
          <p:nvPr>
            <p:ph type="title"/>
          </p:nvPr>
        </p:nvSpPr>
        <p:spPr/>
        <p:txBody>
          <a:bodyPr/>
          <a:lstStyle/>
          <a:p>
            <a:r>
              <a:rPr lang="en-US" dirty="0"/>
              <a:t>Power Consumption by Week </a:t>
            </a:r>
          </a:p>
        </p:txBody>
      </p:sp>
      <p:pic>
        <p:nvPicPr>
          <p:cNvPr id="5" name="Picture 4">
            <a:extLst>
              <a:ext uri="{FF2B5EF4-FFF2-40B4-BE49-F238E27FC236}">
                <a16:creationId xmlns:a16="http://schemas.microsoft.com/office/drawing/2014/main" id="{3DC99297-EBF1-93B5-4712-734099509F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3253" y="1439372"/>
            <a:ext cx="6536664" cy="5200513"/>
          </a:xfrm>
          <a:prstGeom prst="rect">
            <a:avLst/>
          </a:prstGeom>
        </p:spPr>
      </p:pic>
      <p:sp>
        <p:nvSpPr>
          <p:cNvPr id="6" name="TextBox 5">
            <a:extLst>
              <a:ext uri="{FF2B5EF4-FFF2-40B4-BE49-F238E27FC236}">
                <a16:creationId xmlns:a16="http://schemas.microsoft.com/office/drawing/2014/main" id="{3A2CF3AF-0B38-F877-8326-90CF11FA7958}"/>
              </a:ext>
            </a:extLst>
          </p:cNvPr>
          <p:cNvSpPr txBox="1"/>
          <p:nvPr/>
        </p:nvSpPr>
        <p:spPr>
          <a:xfrm>
            <a:off x="6954473" y="1361972"/>
            <a:ext cx="5004274" cy="5355312"/>
          </a:xfrm>
          <a:prstGeom prst="rect">
            <a:avLst/>
          </a:prstGeom>
          <a:noFill/>
        </p:spPr>
        <p:txBody>
          <a:bodyPr wrap="square" rtlCol="0">
            <a:spAutoFit/>
          </a:bodyPr>
          <a:lstStyle/>
          <a:p>
            <a:r>
              <a:rPr lang="en-US" dirty="0"/>
              <a:t>For the first week of January 2007, we can confirm previous patterns and observe some interesting new patterns.</a:t>
            </a:r>
          </a:p>
          <a:p>
            <a:endParaRPr lang="en-US" dirty="0"/>
          </a:p>
          <a:p>
            <a:r>
              <a:rPr lang="en-US" dirty="0"/>
              <a:t>The major previous pattern that we can see is how consistent the power consumption of the Water Heater &amp; AC is. Throughout the week, it does not appear to change much.</a:t>
            </a:r>
          </a:p>
          <a:p>
            <a:endParaRPr lang="en-US" dirty="0"/>
          </a:p>
          <a:p>
            <a:r>
              <a:rPr lang="en-US" dirty="0"/>
              <a:t>However, we continue to see great difference in power consumption between the kitchen and the laundry room. This time, the two most prominent spikes took place at the laundry room in the middle of the week and end of the week, when in active use. When not in active use, the power consumption of the laundry room was consistent. </a:t>
            </a:r>
          </a:p>
          <a:p>
            <a:endParaRPr lang="en-US" dirty="0"/>
          </a:p>
          <a:p>
            <a:r>
              <a:rPr lang="en-US" dirty="0"/>
              <a:t>As for at the kitchen, power consumption seemed to occur in about three days (Jan 4</a:t>
            </a:r>
            <a:r>
              <a:rPr lang="en-US" baseline="30000" dirty="0"/>
              <a:t>th</a:t>
            </a:r>
            <a:r>
              <a:rPr lang="en-US" dirty="0"/>
              <a:t> – 6</a:t>
            </a:r>
            <a:r>
              <a:rPr lang="en-US" baseline="30000" dirty="0"/>
              <a:t>th</a:t>
            </a:r>
            <a:r>
              <a:rPr lang="en-US" dirty="0"/>
              <a:t>). </a:t>
            </a:r>
          </a:p>
        </p:txBody>
      </p:sp>
    </p:spTree>
    <p:extLst>
      <p:ext uri="{BB962C8B-B14F-4D97-AF65-F5344CB8AC3E}">
        <p14:creationId xmlns:p14="http://schemas.microsoft.com/office/powerpoint/2010/main" val="29758977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A4E7F0-D8C0-2CC5-11C8-91038C2DA5E1}"/>
              </a:ext>
            </a:extLst>
          </p:cNvPr>
          <p:cNvSpPr>
            <a:spLocks noGrp="1"/>
          </p:cNvSpPr>
          <p:nvPr>
            <p:ph type="title"/>
          </p:nvPr>
        </p:nvSpPr>
        <p:spPr/>
        <p:txBody>
          <a:bodyPr/>
          <a:lstStyle/>
          <a:p>
            <a:r>
              <a:rPr lang="en-US" dirty="0"/>
              <a:t>Power Consumption (Time Period)</a:t>
            </a:r>
          </a:p>
        </p:txBody>
      </p:sp>
      <p:pic>
        <p:nvPicPr>
          <p:cNvPr id="5" name="Picture 4">
            <a:extLst>
              <a:ext uri="{FF2B5EF4-FFF2-40B4-BE49-F238E27FC236}">
                <a16:creationId xmlns:a16="http://schemas.microsoft.com/office/drawing/2014/main" id="{F008BEE7-61AD-4F8F-7E5C-BD43259040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2423" y="1525045"/>
            <a:ext cx="6418436" cy="5106451"/>
          </a:xfrm>
          <a:prstGeom prst="rect">
            <a:avLst/>
          </a:prstGeom>
        </p:spPr>
      </p:pic>
      <p:sp>
        <p:nvSpPr>
          <p:cNvPr id="6" name="TextBox 5">
            <a:extLst>
              <a:ext uri="{FF2B5EF4-FFF2-40B4-BE49-F238E27FC236}">
                <a16:creationId xmlns:a16="http://schemas.microsoft.com/office/drawing/2014/main" id="{C519759A-0509-A8CD-A119-E48B46717663}"/>
              </a:ext>
            </a:extLst>
          </p:cNvPr>
          <p:cNvSpPr txBox="1"/>
          <p:nvPr/>
        </p:nvSpPr>
        <p:spPr>
          <a:xfrm>
            <a:off x="6929306" y="1690688"/>
            <a:ext cx="5083729" cy="3416320"/>
          </a:xfrm>
          <a:prstGeom prst="rect">
            <a:avLst/>
          </a:prstGeom>
          <a:noFill/>
        </p:spPr>
        <p:txBody>
          <a:bodyPr wrap="square" rtlCol="0">
            <a:spAutoFit/>
          </a:bodyPr>
          <a:lstStyle/>
          <a:p>
            <a:r>
              <a:rPr lang="en-US" dirty="0"/>
              <a:t>For the time period of the last three days of December 2008, we can see much of the same patterns as we saw in previous slides.</a:t>
            </a:r>
          </a:p>
          <a:p>
            <a:endParaRPr lang="en-US" dirty="0"/>
          </a:p>
          <a:p>
            <a:r>
              <a:rPr lang="en-US" dirty="0"/>
              <a:t>Firstly, the power consumption of the Water Heater &amp; AC and the laundry room is consistent. As usual, the former area of the house uses far more power than the latter.</a:t>
            </a:r>
          </a:p>
          <a:p>
            <a:endParaRPr lang="en-US" dirty="0"/>
          </a:p>
          <a:p>
            <a:r>
              <a:rPr lang="en-US" dirty="0"/>
              <a:t>However, this time around, power consumption spiked in the kitchen during late at night on December 31</a:t>
            </a:r>
            <a:r>
              <a:rPr lang="en-US" baseline="30000" dirty="0"/>
              <a:t>st</a:t>
            </a:r>
            <a:r>
              <a:rPr lang="en-US" dirty="0"/>
              <a:t>. </a:t>
            </a:r>
          </a:p>
        </p:txBody>
      </p:sp>
    </p:spTree>
    <p:extLst>
      <p:ext uri="{BB962C8B-B14F-4D97-AF65-F5344CB8AC3E}">
        <p14:creationId xmlns:p14="http://schemas.microsoft.com/office/powerpoint/2010/main" val="41977619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FECAEC-5B73-F44F-6066-DD740A169573}"/>
              </a:ext>
            </a:extLst>
          </p:cNvPr>
          <p:cNvSpPr>
            <a:spLocks noGrp="1"/>
          </p:cNvSpPr>
          <p:nvPr>
            <p:ph type="title"/>
          </p:nvPr>
        </p:nvSpPr>
        <p:spPr/>
        <p:txBody>
          <a:bodyPr/>
          <a:lstStyle/>
          <a:p>
            <a:r>
              <a:rPr lang="en-US" dirty="0"/>
              <a:t>Time Series Visualizations</a:t>
            </a:r>
          </a:p>
        </p:txBody>
      </p:sp>
      <p:pic>
        <p:nvPicPr>
          <p:cNvPr id="5" name="Picture 4">
            <a:extLst>
              <a:ext uri="{FF2B5EF4-FFF2-40B4-BE49-F238E27FC236}">
                <a16:creationId xmlns:a16="http://schemas.microsoft.com/office/drawing/2014/main" id="{1165E2B1-AF5C-06D3-A508-F7EC23B1B68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69068" y="3543728"/>
            <a:ext cx="3707178" cy="2952904"/>
          </a:xfrm>
          <a:prstGeom prst="rect">
            <a:avLst/>
          </a:prstGeom>
        </p:spPr>
      </p:pic>
      <p:pic>
        <p:nvPicPr>
          <p:cNvPr id="7" name="Picture 6">
            <a:extLst>
              <a:ext uri="{FF2B5EF4-FFF2-40B4-BE49-F238E27FC236}">
                <a16:creationId xmlns:a16="http://schemas.microsoft.com/office/drawing/2014/main" id="{3CD072A6-9E20-55F7-49C0-DD3939927F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754" y="3530819"/>
            <a:ext cx="3707178" cy="2952904"/>
          </a:xfrm>
          <a:prstGeom prst="rect">
            <a:avLst/>
          </a:prstGeom>
        </p:spPr>
      </p:pic>
      <p:pic>
        <p:nvPicPr>
          <p:cNvPr id="11" name="Picture 10">
            <a:extLst>
              <a:ext uri="{FF2B5EF4-FFF2-40B4-BE49-F238E27FC236}">
                <a16:creationId xmlns:a16="http://schemas.microsoft.com/office/drawing/2014/main" id="{59DF324D-C81E-46D2-D4D9-E37E5BF64B2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42411" y="3539971"/>
            <a:ext cx="3707178" cy="2952904"/>
          </a:xfrm>
          <a:prstGeom prst="rect">
            <a:avLst/>
          </a:prstGeom>
        </p:spPr>
      </p:pic>
      <p:sp>
        <p:nvSpPr>
          <p:cNvPr id="12" name="TextBox 11">
            <a:extLst>
              <a:ext uri="{FF2B5EF4-FFF2-40B4-BE49-F238E27FC236}">
                <a16:creationId xmlns:a16="http://schemas.microsoft.com/office/drawing/2014/main" id="{9961F17D-BC7E-52AD-6314-047F1920459F}"/>
              </a:ext>
            </a:extLst>
          </p:cNvPr>
          <p:cNvSpPr txBox="1"/>
          <p:nvPr/>
        </p:nvSpPr>
        <p:spPr>
          <a:xfrm>
            <a:off x="838200" y="1372579"/>
            <a:ext cx="11213387" cy="2031325"/>
          </a:xfrm>
          <a:prstGeom prst="rect">
            <a:avLst/>
          </a:prstGeom>
          <a:noFill/>
        </p:spPr>
        <p:txBody>
          <a:bodyPr wrap="square" rtlCol="0">
            <a:spAutoFit/>
          </a:bodyPr>
          <a:lstStyle/>
          <a:p>
            <a:r>
              <a:rPr lang="en-US" dirty="0"/>
              <a:t>Time series graphs are special visualizations that show data points at a specific interval across time. </a:t>
            </a:r>
          </a:p>
          <a:p>
            <a:endParaRPr lang="en-US" dirty="0"/>
          </a:p>
          <a:p>
            <a:r>
              <a:rPr lang="en-US" dirty="0"/>
              <a:t>These graphs are helpful because they can help us visualize long-term trends in data. </a:t>
            </a:r>
          </a:p>
          <a:p>
            <a:endParaRPr lang="en-US" dirty="0"/>
          </a:p>
          <a:p>
            <a:r>
              <a:rPr lang="en-US" dirty="0"/>
              <a:t>These graphs further confirm earlier insights, such as that the Water Heater &amp; AC have more consistent power consumption. The kitchen has overall less activity than the laundry room, but its power spikes are larger. </a:t>
            </a:r>
          </a:p>
          <a:p>
            <a:endParaRPr lang="en-US" dirty="0"/>
          </a:p>
        </p:txBody>
      </p:sp>
    </p:spTree>
    <p:extLst>
      <p:ext uri="{BB962C8B-B14F-4D97-AF65-F5344CB8AC3E}">
        <p14:creationId xmlns:p14="http://schemas.microsoft.com/office/powerpoint/2010/main" val="4118321776"/>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docProps/app.xml><?xml version="1.0" encoding="utf-8"?>
<Properties xmlns="http://schemas.openxmlformats.org/officeDocument/2006/extended-properties" xmlns:vt="http://schemas.openxmlformats.org/officeDocument/2006/docPropsVTypes">
  <Template>Office Theme</Template>
  <TotalTime>600</TotalTime>
  <Words>1593</Words>
  <Application>Microsoft Office PowerPoint</Application>
  <PresentationFormat>Widescreen</PresentationFormat>
  <Paragraphs>174</Paragraphs>
  <Slides>19</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19</vt:i4>
      </vt:variant>
    </vt:vector>
  </HeadingPairs>
  <TitlesOfParts>
    <vt:vector size="23" baseType="lpstr">
      <vt:lpstr>Arial</vt:lpstr>
      <vt:lpstr>Calibri</vt:lpstr>
      <vt:lpstr>Calibri Light</vt:lpstr>
      <vt:lpstr>Office Theme</vt:lpstr>
      <vt:lpstr>Power Consumption Analysis</vt:lpstr>
      <vt:lpstr>Overall Power Consumption </vt:lpstr>
      <vt:lpstr>Power Consumption by Year </vt:lpstr>
      <vt:lpstr>Power Consumption by Specific Date</vt:lpstr>
      <vt:lpstr>Visualizing differences in power consumption</vt:lpstr>
      <vt:lpstr>Power Consumption by Day </vt:lpstr>
      <vt:lpstr>Power Consumption by Week </vt:lpstr>
      <vt:lpstr>Power Consumption (Time Period)</vt:lpstr>
      <vt:lpstr>Time Series Visualizations</vt:lpstr>
      <vt:lpstr>Forecasting Time Series</vt:lpstr>
      <vt:lpstr>Time Series Visualizations and Model Metrics</vt:lpstr>
      <vt:lpstr>Decomposition Analysis</vt:lpstr>
      <vt:lpstr>Decomposition Visualizations and Summary Statistics</vt:lpstr>
      <vt:lpstr>Holt Winters Analysis</vt:lpstr>
      <vt:lpstr>Holt Winters Forecasting Visualizations</vt:lpstr>
      <vt:lpstr>Useful correlations or predictions from the data</vt:lpstr>
      <vt:lpstr>Summary statement</vt:lpstr>
      <vt:lpstr>Additional recommendations</vt:lpstr>
      <vt:lpstr>Lessons learned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 Consumption Analysis</dc:title>
  <dc:creator>cralx2k</dc:creator>
  <cp:lastModifiedBy>cralx2k</cp:lastModifiedBy>
  <cp:revision>2</cp:revision>
  <dcterms:created xsi:type="dcterms:W3CDTF">2022-07-10T21:46:32Z</dcterms:created>
  <dcterms:modified xsi:type="dcterms:W3CDTF">2022-07-11T07:46:55Z</dcterms:modified>
</cp:coreProperties>
</file>